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77" r:id="rId3"/>
    <p:sldId id="279" r:id="rId4"/>
    <p:sldId id="307" r:id="rId5"/>
    <p:sldId id="278" r:id="rId6"/>
    <p:sldId id="280" r:id="rId7"/>
    <p:sldId id="281" r:id="rId8"/>
    <p:sldId id="308" r:id="rId9"/>
    <p:sldId id="309" r:id="rId10"/>
    <p:sldId id="283" r:id="rId11"/>
    <p:sldId id="311" r:id="rId12"/>
    <p:sldId id="313" r:id="rId13"/>
    <p:sldId id="284" r:id="rId14"/>
    <p:sldId id="312" r:id="rId15"/>
    <p:sldId id="314" r:id="rId16"/>
    <p:sldId id="310"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04" autoAdjust="0"/>
    <p:restoredTop sz="94660"/>
  </p:normalViewPr>
  <p:slideViewPr>
    <p:cSldViewPr snapToGrid="0">
      <p:cViewPr varScale="1">
        <p:scale>
          <a:sx n="102" d="100"/>
          <a:sy n="102" d="100"/>
        </p:scale>
        <p:origin x="22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B9FD83-7502-4ACA-BA1C-4D34CFEAB64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895132-7CA0-4F2A-86B3-0D2317BFC1BF}">
      <dgm:prSet/>
      <dgm:spPr/>
      <dgm:t>
        <a:bodyPr/>
        <a:lstStyle/>
        <a:p>
          <a:r>
            <a:rPr lang="en-US" dirty="0"/>
            <a:t>If you were born in Ontario and have a valid birth certificate, you must include the originals of all previously issued short- or long-form certificates with your application</a:t>
          </a:r>
        </a:p>
      </dgm:t>
    </dgm:pt>
    <dgm:pt modelId="{D17A3430-07A5-4203-9A8C-11532DCDA41B}" type="parTrans" cxnId="{577E7A3B-F6F7-4805-97CB-5749BAA52047}">
      <dgm:prSet/>
      <dgm:spPr/>
      <dgm:t>
        <a:bodyPr/>
        <a:lstStyle/>
        <a:p>
          <a:endParaRPr lang="en-US"/>
        </a:p>
      </dgm:t>
    </dgm:pt>
    <dgm:pt modelId="{B22ACC50-6E92-48E2-B477-4270A64122A9}" type="sibTrans" cxnId="{577E7A3B-F6F7-4805-97CB-5749BAA52047}">
      <dgm:prSet/>
      <dgm:spPr/>
      <dgm:t>
        <a:bodyPr/>
        <a:lstStyle/>
        <a:p>
          <a:endParaRPr lang="en-US"/>
        </a:p>
      </dgm:t>
    </dgm:pt>
    <dgm:pt modelId="{0E4E521F-4235-4769-9114-EF7C4BC900E9}">
      <dgm:prSet/>
      <dgm:spPr/>
      <dgm:t>
        <a:bodyPr/>
        <a:lstStyle/>
        <a:p>
          <a:r>
            <a:rPr lang="en-US" dirty="0"/>
            <a:t>If you were born outside of Ontario but within Canada, you can submit either an original birth certificate or certified copy issued by the province or territory of your birth</a:t>
          </a:r>
        </a:p>
      </dgm:t>
    </dgm:pt>
    <dgm:pt modelId="{76C65745-FBF2-44E3-A683-04E21DFA7E94}" type="parTrans" cxnId="{F91BE849-B374-4D23-A962-DBB4C8A1712A}">
      <dgm:prSet/>
      <dgm:spPr/>
      <dgm:t>
        <a:bodyPr/>
        <a:lstStyle/>
        <a:p>
          <a:endParaRPr lang="en-US"/>
        </a:p>
      </dgm:t>
    </dgm:pt>
    <dgm:pt modelId="{C105EF06-C5DF-4051-B984-9FD02576CCD5}" type="sibTrans" cxnId="{F91BE849-B374-4D23-A962-DBB4C8A1712A}">
      <dgm:prSet/>
      <dgm:spPr/>
      <dgm:t>
        <a:bodyPr/>
        <a:lstStyle/>
        <a:p>
          <a:endParaRPr lang="en-US"/>
        </a:p>
      </dgm:t>
    </dgm:pt>
    <dgm:pt modelId="{36EFF413-7E79-4614-B2EB-B70FAF51FE0E}">
      <dgm:prSet/>
      <dgm:spPr/>
      <dgm:t>
        <a:bodyPr/>
        <a:lstStyle/>
        <a:p>
          <a:r>
            <a:rPr lang="en-US" dirty="0"/>
            <a:t>If you do not have a birth certificate, you will likely need to apply for a new certificate before you can submit this application</a:t>
          </a:r>
        </a:p>
      </dgm:t>
    </dgm:pt>
    <dgm:pt modelId="{EFF2B023-363E-401C-A3C8-CD3DB674E26F}" type="parTrans" cxnId="{BA552659-EA1D-43D4-B5B6-C3242916B110}">
      <dgm:prSet/>
      <dgm:spPr/>
      <dgm:t>
        <a:bodyPr/>
        <a:lstStyle/>
        <a:p>
          <a:endParaRPr lang="en-US"/>
        </a:p>
      </dgm:t>
    </dgm:pt>
    <dgm:pt modelId="{E8143787-F792-4067-8D90-A1003C3196FD}" type="sibTrans" cxnId="{BA552659-EA1D-43D4-B5B6-C3242916B110}">
      <dgm:prSet/>
      <dgm:spPr/>
      <dgm:t>
        <a:bodyPr/>
        <a:lstStyle/>
        <a:p>
          <a:endParaRPr lang="en-US"/>
        </a:p>
      </dgm:t>
    </dgm:pt>
    <dgm:pt modelId="{C4CCEFFE-0345-4C09-9404-A833715B4E79}">
      <dgm:prSet/>
      <dgm:spPr/>
      <dgm:t>
        <a:bodyPr/>
        <a:lstStyle/>
        <a:p>
          <a:r>
            <a:rPr lang="en-US" dirty="0"/>
            <a:t>If all or part of a document sent in support of your change of name application is not written in English or French, you must send an English or French translation</a:t>
          </a:r>
        </a:p>
      </dgm:t>
    </dgm:pt>
    <dgm:pt modelId="{4D48116B-C173-45A8-B0F8-3B50762C659D}" type="parTrans" cxnId="{8CE82523-7E91-4668-8EBE-D408F91D505B}">
      <dgm:prSet/>
      <dgm:spPr/>
      <dgm:t>
        <a:bodyPr/>
        <a:lstStyle/>
        <a:p>
          <a:endParaRPr lang="en-US"/>
        </a:p>
      </dgm:t>
    </dgm:pt>
    <dgm:pt modelId="{7F0E0CA2-3CBD-460E-AB79-C412FCB1D1C1}" type="sibTrans" cxnId="{8CE82523-7E91-4668-8EBE-D408F91D505B}">
      <dgm:prSet/>
      <dgm:spPr/>
      <dgm:t>
        <a:bodyPr/>
        <a:lstStyle/>
        <a:p>
          <a:endParaRPr lang="en-US"/>
        </a:p>
      </dgm:t>
    </dgm:pt>
    <dgm:pt modelId="{EB51F106-53DF-4880-B732-1B3588CC7E96}" type="pres">
      <dgm:prSet presAssocID="{02B9FD83-7502-4ACA-BA1C-4D34CFEAB641}" presName="root" presStyleCnt="0">
        <dgm:presLayoutVars>
          <dgm:dir/>
          <dgm:resizeHandles val="exact"/>
        </dgm:presLayoutVars>
      </dgm:prSet>
      <dgm:spPr/>
    </dgm:pt>
    <dgm:pt modelId="{2AA0A76B-3F76-4142-BE81-B3A40F9FFD6D}" type="pres">
      <dgm:prSet presAssocID="{C4895132-7CA0-4F2A-86B3-0D2317BFC1BF}" presName="compNode" presStyleCnt="0"/>
      <dgm:spPr/>
    </dgm:pt>
    <dgm:pt modelId="{DA5B8DD3-D870-4AA2-AC3E-7362A5BA6EE8}" type="pres">
      <dgm:prSet presAssocID="{C4895132-7CA0-4F2A-86B3-0D2317BFC1BF}" presName="bgRect" presStyleLbl="bgShp" presStyleIdx="0" presStyleCnt="4" custLinFactNeighborX="-3621"/>
      <dgm:spPr>
        <a:solidFill>
          <a:schemeClr val="bg1">
            <a:alpha val="70000"/>
          </a:schemeClr>
        </a:solidFill>
      </dgm:spPr>
    </dgm:pt>
    <dgm:pt modelId="{70157793-DAB8-4126-9210-A2F7D6377142}" type="pres">
      <dgm:prSet presAssocID="{C4895132-7CA0-4F2A-86B3-0D2317BFC1BF}" presName="iconRect" presStyleLbl="node1" presStyleIdx="0" presStyleCnt="4"/>
      <dgm:spPr>
        <a:blipFill dpi="0" rotWithShape="1">
          <a:blip xmlns:r="http://schemas.openxmlformats.org/officeDocument/2006/relationships" r:embed="rId1">
            <a:biLevel thresh="75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ploma Roll"/>
        </a:ext>
      </dgm:extLst>
    </dgm:pt>
    <dgm:pt modelId="{1267E21E-63BD-472F-BC1F-9A46EB024DEE}" type="pres">
      <dgm:prSet presAssocID="{C4895132-7CA0-4F2A-86B3-0D2317BFC1BF}" presName="spaceRect" presStyleCnt="0"/>
      <dgm:spPr/>
    </dgm:pt>
    <dgm:pt modelId="{FEA36FB5-6266-4C6F-A289-17786F4583FF}" type="pres">
      <dgm:prSet presAssocID="{C4895132-7CA0-4F2A-86B3-0D2317BFC1BF}" presName="parTx" presStyleLbl="revTx" presStyleIdx="0" presStyleCnt="4">
        <dgm:presLayoutVars>
          <dgm:chMax val="0"/>
          <dgm:chPref val="0"/>
        </dgm:presLayoutVars>
      </dgm:prSet>
      <dgm:spPr/>
    </dgm:pt>
    <dgm:pt modelId="{517D28EC-384F-4EDD-A1C5-7C117E3E8E1A}" type="pres">
      <dgm:prSet presAssocID="{B22ACC50-6E92-48E2-B477-4270A64122A9}" presName="sibTrans" presStyleCnt="0"/>
      <dgm:spPr/>
    </dgm:pt>
    <dgm:pt modelId="{5E0A7339-0623-4DF7-8F02-A9E75B83363A}" type="pres">
      <dgm:prSet presAssocID="{0E4E521F-4235-4769-9114-EF7C4BC900E9}" presName="compNode" presStyleCnt="0"/>
      <dgm:spPr/>
    </dgm:pt>
    <dgm:pt modelId="{704E2ACE-B77C-48A8-8703-E850F34569FB}" type="pres">
      <dgm:prSet presAssocID="{0E4E521F-4235-4769-9114-EF7C4BC900E9}" presName="bgRect" presStyleLbl="bgShp" presStyleIdx="1" presStyleCnt="4"/>
      <dgm:spPr>
        <a:solidFill>
          <a:schemeClr val="bg1">
            <a:alpha val="70000"/>
          </a:schemeClr>
        </a:solidFill>
      </dgm:spPr>
    </dgm:pt>
    <dgm:pt modelId="{7BEB672E-9E4D-47F1-A107-A0205E6A0DD0}" type="pres">
      <dgm:prSet presAssocID="{0E4E521F-4235-4769-9114-EF7C4BC900E9}" presName="iconRect" presStyleLbl="node1" presStyleIdx="1" presStyleCnt="4"/>
      <dgm:spPr>
        <a:blipFill>
          <a:blip xmlns:r="http://schemas.openxmlformats.org/officeDocument/2006/relationships" r:embed="rId3">
            <a:biLevel thresh="75000"/>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p with pin with solid fill"/>
        </a:ext>
      </dgm:extLst>
    </dgm:pt>
    <dgm:pt modelId="{E76C1DD7-8B0E-46AD-BBD7-76271E9D5AED}" type="pres">
      <dgm:prSet presAssocID="{0E4E521F-4235-4769-9114-EF7C4BC900E9}" presName="spaceRect" presStyleCnt="0"/>
      <dgm:spPr/>
    </dgm:pt>
    <dgm:pt modelId="{5C901AB5-7228-428B-A6E1-6DCA63D2EEA9}" type="pres">
      <dgm:prSet presAssocID="{0E4E521F-4235-4769-9114-EF7C4BC900E9}" presName="parTx" presStyleLbl="revTx" presStyleIdx="1" presStyleCnt="4" custScaleX="87643" custLinFactNeighborX="-5456">
        <dgm:presLayoutVars>
          <dgm:chMax val="0"/>
          <dgm:chPref val="0"/>
        </dgm:presLayoutVars>
      </dgm:prSet>
      <dgm:spPr/>
    </dgm:pt>
    <dgm:pt modelId="{0F902222-D85A-4099-9B1C-4A1A4900AFBE}" type="pres">
      <dgm:prSet presAssocID="{C105EF06-C5DF-4051-B984-9FD02576CCD5}" presName="sibTrans" presStyleCnt="0"/>
      <dgm:spPr/>
    </dgm:pt>
    <dgm:pt modelId="{2DCC66FB-C1C9-425A-8091-0D19DE534916}" type="pres">
      <dgm:prSet presAssocID="{36EFF413-7E79-4614-B2EB-B70FAF51FE0E}" presName="compNode" presStyleCnt="0"/>
      <dgm:spPr/>
    </dgm:pt>
    <dgm:pt modelId="{22B6236C-37B6-4D8A-9D3F-A2BF8D24D4C5}" type="pres">
      <dgm:prSet presAssocID="{36EFF413-7E79-4614-B2EB-B70FAF51FE0E}" presName="bgRect" presStyleLbl="bgShp" presStyleIdx="2" presStyleCnt="4"/>
      <dgm:spPr>
        <a:solidFill>
          <a:schemeClr val="bg1">
            <a:alpha val="70000"/>
          </a:schemeClr>
        </a:solidFill>
      </dgm:spPr>
    </dgm:pt>
    <dgm:pt modelId="{5BC95E34-29EB-45E1-B85F-00B03BE51DFF}" type="pres">
      <dgm:prSet presAssocID="{36EFF413-7E79-4614-B2EB-B70FAF51FE0E}" presName="iconRect" presStyleLbl="node1" presStyleIdx="2" presStyleCnt="4"/>
      <dgm:spPr>
        <a:blipFill>
          <a:blip xmlns:r="http://schemas.openxmlformats.org/officeDocument/2006/relationships" r:embed="rId5">
            <a:biLevel thresh="7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a:ext>
      </dgm:extLst>
    </dgm:pt>
    <dgm:pt modelId="{89A74D8E-37B6-4FF6-AB18-F3824A0697D0}" type="pres">
      <dgm:prSet presAssocID="{36EFF413-7E79-4614-B2EB-B70FAF51FE0E}" presName="spaceRect" presStyleCnt="0"/>
      <dgm:spPr/>
    </dgm:pt>
    <dgm:pt modelId="{0442E8D8-3FE8-4C37-9A10-0559DD5934B8}" type="pres">
      <dgm:prSet presAssocID="{36EFF413-7E79-4614-B2EB-B70FAF51FE0E}" presName="parTx" presStyleLbl="revTx" presStyleIdx="2" presStyleCnt="4">
        <dgm:presLayoutVars>
          <dgm:chMax val="0"/>
          <dgm:chPref val="0"/>
        </dgm:presLayoutVars>
      </dgm:prSet>
      <dgm:spPr/>
    </dgm:pt>
    <dgm:pt modelId="{EB66EBB5-7ADF-43BA-9DB2-158F585AA74C}" type="pres">
      <dgm:prSet presAssocID="{E8143787-F792-4067-8D90-A1003C3196FD}" presName="sibTrans" presStyleCnt="0"/>
      <dgm:spPr/>
    </dgm:pt>
    <dgm:pt modelId="{1C4F2DD3-93BD-426A-8382-222CD4C760D1}" type="pres">
      <dgm:prSet presAssocID="{C4CCEFFE-0345-4C09-9404-A833715B4E79}" presName="compNode" presStyleCnt="0"/>
      <dgm:spPr/>
    </dgm:pt>
    <dgm:pt modelId="{8C8D6017-5903-4FCC-955D-987F720E7805}" type="pres">
      <dgm:prSet presAssocID="{C4CCEFFE-0345-4C09-9404-A833715B4E79}" presName="bgRect" presStyleLbl="bgShp" presStyleIdx="3" presStyleCnt="4"/>
      <dgm:spPr>
        <a:solidFill>
          <a:schemeClr val="bg1">
            <a:alpha val="70000"/>
          </a:schemeClr>
        </a:solidFill>
      </dgm:spPr>
    </dgm:pt>
    <dgm:pt modelId="{998F04A7-6CCC-4407-8BE1-3416D4E3F51C}" type="pres">
      <dgm:prSet presAssocID="{C4CCEFFE-0345-4C09-9404-A833715B4E79}" presName="iconRect" presStyleLbl="node1" presStyleIdx="3" presStyleCnt="4"/>
      <dgm:spPr>
        <a:blipFill>
          <a:blip xmlns:r="http://schemas.openxmlformats.org/officeDocument/2006/relationships" r:embed="rId7">
            <a:biLevel thresh="7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eech with solid fill"/>
        </a:ext>
      </dgm:extLst>
    </dgm:pt>
    <dgm:pt modelId="{35572B89-144E-4BF9-822C-6D4C6DFEBD77}" type="pres">
      <dgm:prSet presAssocID="{C4CCEFFE-0345-4C09-9404-A833715B4E79}" presName="spaceRect" presStyleCnt="0"/>
      <dgm:spPr/>
    </dgm:pt>
    <dgm:pt modelId="{B27301DC-2B2E-400A-9BA0-37715423D544}" type="pres">
      <dgm:prSet presAssocID="{C4CCEFFE-0345-4C09-9404-A833715B4E79}" presName="parTx" presStyleLbl="revTx" presStyleIdx="3" presStyleCnt="4" custScaleX="86278" custLinFactNeighborX="-6479">
        <dgm:presLayoutVars>
          <dgm:chMax val="0"/>
          <dgm:chPref val="0"/>
        </dgm:presLayoutVars>
      </dgm:prSet>
      <dgm:spPr/>
    </dgm:pt>
  </dgm:ptLst>
  <dgm:cxnLst>
    <dgm:cxn modelId="{8CE82523-7E91-4668-8EBE-D408F91D505B}" srcId="{02B9FD83-7502-4ACA-BA1C-4D34CFEAB641}" destId="{C4CCEFFE-0345-4C09-9404-A833715B4E79}" srcOrd="3" destOrd="0" parTransId="{4D48116B-C173-45A8-B0F8-3B50762C659D}" sibTransId="{7F0E0CA2-3CBD-460E-AB79-C412FCB1D1C1}"/>
    <dgm:cxn modelId="{930C6D24-E9E2-4CC5-9381-1E008EB24336}" type="presOf" srcId="{C4895132-7CA0-4F2A-86B3-0D2317BFC1BF}" destId="{FEA36FB5-6266-4C6F-A289-17786F4583FF}" srcOrd="0" destOrd="0" presId="urn:microsoft.com/office/officeart/2018/2/layout/IconVerticalSolidList"/>
    <dgm:cxn modelId="{577E7A3B-F6F7-4805-97CB-5749BAA52047}" srcId="{02B9FD83-7502-4ACA-BA1C-4D34CFEAB641}" destId="{C4895132-7CA0-4F2A-86B3-0D2317BFC1BF}" srcOrd="0" destOrd="0" parTransId="{D17A3430-07A5-4203-9A8C-11532DCDA41B}" sibTransId="{B22ACC50-6E92-48E2-B477-4270A64122A9}"/>
    <dgm:cxn modelId="{F91BE849-B374-4D23-A962-DBB4C8A1712A}" srcId="{02B9FD83-7502-4ACA-BA1C-4D34CFEAB641}" destId="{0E4E521F-4235-4769-9114-EF7C4BC900E9}" srcOrd="1" destOrd="0" parTransId="{76C65745-FBF2-44E3-A683-04E21DFA7E94}" sibTransId="{C105EF06-C5DF-4051-B984-9FD02576CCD5}"/>
    <dgm:cxn modelId="{BA552659-EA1D-43D4-B5B6-C3242916B110}" srcId="{02B9FD83-7502-4ACA-BA1C-4D34CFEAB641}" destId="{36EFF413-7E79-4614-B2EB-B70FAF51FE0E}" srcOrd="2" destOrd="0" parTransId="{EFF2B023-363E-401C-A3C8-CD3DB674E26F}" sibTransId="{E8143787-F792-4067-8D90-A1003C3196FD}"/>
    <dgm:cxn modelId="{7B853965-6E98-47F4-9486-CE03583B098E}" type="presOf" srcId="{0E4E521F-4235-4769-9114-EF7C4BC900E9}" destId="{5C901AB5-7228-428B-A6E1-6DCA63D2EEA9}" srcOrd="0" destOrd="0" presId="urn:microsoft.com/office/officeart/2018/2/layout/IconVerticalSolidList"/>
    <dgm:cxn modelId="{61DDA7BA-8DD2-4F7D-BF64-E4643AC398BE}" type="presOf" srcId="{C4CCEFFE-0345-4C09-9404-A833715B4E79}" destId="{B27301DC-2B2E-400A-9BA0-37715423D544}" srcOrd="0" destOrd="0" presId="urn:microsoft.com/office/officeart/2018/2/layout/IconVerticalSolidList"/>
    <dgm:cxn modelId="{F93BDCF1-EA77-4D9A-9B5B-F5E8CD7C1DBE}" type="presOf" srcId="{36EFF413-7E79-4614-B2EB-B70FAF51FE0E}" destId="{0442E8D8-3FE8-4C37-9A10-0559DD5934B8}" srcOrd="0" destOrd="0" presId="urn:microsoft.com/office/officeart/2018/2/layout/IconVerticalSolidList"/>
    <dgm:cxn modelId="{E6D97AF3-4CD4-4B12-A696-CBA7BC8DAB9B}" type="presOf" srcId="{02B9FD83-7502-4ACA-BA1C-4D34CFEAB641}" destId="{EB51F106-53DF-4880-B732-1B3588CC7E96}" srcOrd="0" destOrd="0" presId="urn:microsoft.com/office/officeart/2018/2/layout/IconVerticalSolidList"/>
    <dgm:cxn modelId="{32CF004F-969F-4594-8B3E-0B42C16A0705}" type="presParOf" srcId="{EB51F106-53DF-4880-B732-1B3588CC7E96}" destId="{2AA0A76B-3F76-4142-BE81-B3A40F9FFD6D}" srcOrd="0" destOrd="0" presId="urn:microsoft.com/office/officeart/2018/2/layout/IconVerticalSolidList"/>
    <dgm:cxn modelId="{4E48D095-35C5-4D17-8F13-CDFEE8033D3B}" type="presParOf" srcId="{2AA0A76B-3F76-4142-BE81-B3A40F9FFD6D}" destId="{DA5B8DD3-D870-4AA2-AC3E-7362A5BA6EE8}" srcOrd="0" destOrd="0" presId="urn:microsoft.com/office/officeart/2018/2/layout/IconVerticalSolidList"/>
    <dgm:cxn modelId="{08288BEB-51E0-4EF3-89AE-AD246445DBC8}" type="presParOf" srcId="{2AA0A76B-3F76-4142-BE81-B3A40F9FFD6D}" destId="{70157793-DAB8-4126-9210-A2F7D6377142}" srcOrd="1" destOrd="0" presId="urn:microsoft.com/office/officeart/2018/2/layout/IconVerticalSolidList"/>
    <dgm:cxn modelId="{6FF5B604-56A4-452C-AC06-24D1FA608E57}" type="presParOf" srcId="{2AA0A76B-3F76-4142-BE81-B3A40F9FFD6D}" destId="{1267E21E-63BD-472F-BC1F-9A46EB024DEE}" srcOrd="2" destOrd="0" presId="urn:microsoft.com/office/officeart/2018/2/layout/IconVerticalSolidList"/>
    <dgm:cxn modelId="{68D42234-EF30-4420-A2C8-8E4CC4B11CE0}" type="presParOf" srcId="{2AA0A76B-3F76-4142-BE81-B3A40F9FFD6D}" destId="{FEA36FB5-6266-4C6F-A289-17786F4583FF}" srcOrd="3" destOrd="0" presId="urn:microsoft.com/office/officeart/2018/2/layout/IconVerticalSolidList"/>
    <dgm:cxn modelId="{81960C9B-D59A-4559-9E67-E4EC58391F57}" type="presParOf" srcId="{EB51F106-53DF-4880-B732-1B3588CC7E96}" destId="{517D28EC-384F-4EDD-A1C5-7C117E3E8E1A}" srcOrd="1" destOrd="0" presId="urn:microsoft.com/office/officeart/2018/2/layout/IconVerticalSolidList"/>
    <dgm:cxn modelId="{4DF6864D-74F3-47F2-9CC3-B312BB0785B4}" type="presParOf" srcId="{EB51F106-53DF-4880-B732-1B3588CC7E96}" destId="{5E0A7339-0623-4DF7-8F02-A9E75B83363A}" srcOrd="2" destOrd="0" presId="urn:microsoft.com/office/officeart/2018/2/layout/IconVerticalSolidList"/>
    <dgm:cxn modelId="{A1A4CFB0-3273-4C83-A80D-9649183B748D}" type="presParOf" srcId="{5E0A7339-0623-4DF7-8F02-A9E75B83363A}" destId="{704E2ACE-B77C-48A8-8703-E850F34569FB}" srcOrd="0" destOrd="0" presId="urn:microsoft.com/office/officeart/2018/2/layout/IconVerticalSolidList"/>
    <dgm:cxn modelId="{F40B62D2-36B2-43AC-846E-52E24A9CCC5A}" type="presParOf" srcId="{5E0A7339-0623-4DF7-8F02-A9E75B83363A}" destId="{7BEB672E-9E4D-47F1-A107-A0205E6A0DD0}" srcOrd="1" destOrd="0" presId="urn:microsoft.com/office/officeart/2018/2/layout/IconVerticalSolidList"/>
    <dgm:cxn modelId="{0024563A-6930-4517-8562-FABB9BA8C32A}" type="presParOf" srcId="{5E0A7339-0623-4DF7-8F02-A9E75B83363A}" destId="{E76C1DD7-8B0E-46AD-BBD7-76271E9D5AED}" srcOrd="2" destOrd="0" presId="urn:microsoft.com/office/officeart/2018/2/layout/IconVerticalSolidList"/>
    <dgm:cxn modelId="{20F34808-AFF1-4509-A958-0358374CBB4B}" type="presParOf" srcId="{5E0A7339-0623-4DF7-8F02-A9E75B83363A}" destId="{5C901AB5-7228-428B-A6E1-6DCA63D2EEA9}" srcOrd="3" destOrd="0" presId="urn:microsoft.com/office/officeart/2018/2/layout/IconVerticalSolidList"/>
    <dgm:cxn modelId="{AE996719-4AC7-49E5-A3CB-4104C8E46F39}" type="presParOf" srcId="{EB51F106-53DF-4880-B732-1B3588CC7E96}" destId="{0F902222-D85A-4099-9B1C-4A1A4900AFBE}" srcOrd="3" destOrd="0" presId="urn:microsoft.com/office/officeart/2018/2/layout/IconVerticalSolidList"/>
    <dgm:cxn modelId="{7DB66171-AB31-4902-A856-8413E49E7C2E}" type="presParOf" srcId="{EB51F106-53DF-4880-B732-1B3588CC7E96}" destId="{2DCC66FB-C1C9-425A-8091-0D19DE534916}" srcOrd="4" destOrd="0" presId="urn:microsoft.com/office/officeart/2018/2/layout/IconVerticalSolidList"/>
    <dgm:cxn modelId="{C60161B5-312E-4122-B4A4-27BA09F8464E}" type="presParOf" srcId="{2DCC66FB-C1C9-425A-8091-0D19DE534916}" destId="{22B6236C-37B6-4D8A-9D3F-A2BF8D24D4C5}" srcOrd="0" destOrd="0" presId="urn:microsoft.com/office/officeart/2018/2/layout/IconVerticalSolidList"/>
    <dgm:cxn modelId="{FDF7A729-2FFD-4AE9-B9A6-F027B60D747C}" type="presParOf" srcId="{2DCC66FB-C1C9-425A-8091-0D19DE534916}" destId="{5BC95E34-29EB-45E1-B85F-00B03BE51DFF}" srcOrd="1" destOrd="0" presId="urn:microsoft.com/office/officeart/2018/2/layout/IconVerticalSolidList"/>
    <dgm:cxn modelId="{7C6435F9-D54A-40F5-BFCC-6C166241606A}" type="presParOf" srcId="{2DCC66FB-C1C9-425A-8091-0D19DE534916}" destId="{89A74D8E-37B6-4FF6-AB18-F3824A0697D0}" srcOrd="2" destOrd="0" presId="urn:microsoft.com/office/officeart/2018/2/layout/IconVerticalSolidList"/>
    <dgm:cxn modelId="{562966A0-5407-402D-90F9-ED65BAFC40CB}" type="presParOf" srcId="{2DCC66FB-C1C9-425A-8091-0D19DE534916}" destId="{0442E8D8-3FE8-4C37-9A10-0559DD5934B8}" srcOrd="3" destOrd="0" presId="urn:microsoft.com/office/officeart/2018/2/layout/IconVerticalSolidList"/>
    <dgm:cxn modelId="{257F5F8B-9D0B-4215-8BBF-3953DC6CCF74}" type="presParOf" srcId="{EB51F106-53DF-4880-B732-1B3588CC7E96}" destId="{EB66EBB5-7ADF-43BA-9DB2-158F585AA74C}" srcOrd="5" destOrd="0" presId="urn:microsoft.com/office/officeart/2018/2/layout/IconVerticalSolidList"/>
    <dgm:cxn modelId="{830D9450-4568-4811-AC7D-C738DFE19618}" type="presParOf" srcId="{EB51F106-53DF-4880-B732-1B3588CC7E96}" destId="{1C4F2DD3-93BD-426A-8382-222CD4C760D1}" srcOrd="6" destOrd="0" presId="urn:microsoft.com/office/officeart/2018/2/layout/IconVerticalSolidList"/>
    <dgm:cxn modelId="{688898D5-302D-4D40-89BA-D5F25A7B7F55}" type="presParOf" srcId="{1C4F2DD3-93BD-426A-8382-222CD4C760D1}" destId="{8C8D6017-5903-4FCC-955D-987F720E7805}" srcOrd="0" destOrd="0" presId="urn:microsoft.com/office/officeart/2018/2/layout/IconVerticalSolidList"/>
    <dgm:cxn modelId="{DB502F23-0940-40D0-B259-B410F615EFBF}" type="presParOf" srcId="{1C4F2DD3-93BD-426A-8382-222CD4C760D1}" destId="{998F04A7-6CCC-4407-8BE1-3416D4E3F51C}" srcOrd="1" destOrd="0" presId="urn:microsoft.com/office/officeart/2018/2/layout/IconVerticalSolidList"/>
    <dgm:cxn modelId="{1098D96F-D986-4A61-B5A9-8E28F7F86834}" type="presParOf" srcId="{1C4F2DD3-93BD-426A-8382-222CD4C760D1}" destId="{35572B89-144E-4BF9-822C-6D4C6DFEBD77}" srcOrd="2" destOrd="0" presId="urn:microsoft.com/office/officeart/2018/2/layout/IconVerticalSolidList"/>
    <dgm:cxn modelId="{9E0532FF-6787-42CD-B98C-18C0FFE7D93E}" type="presParOf" srcId="{1C4F2DD3-93BD-426A-8382-222CD4C760D1}" destId="{B27301DC-2B2E-400A-9BA0-37715423D5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B8DD3-D870-4AA2-AC3E-7362A5BA6EE8}">
      <dsp:nvSpPr>
        <dsp:cNvPr id="0" name=""/>
        <dsp:cNvSpPr/>
      </dsp:nvSpPr>
      <dsp:spPr>
        <a:xfrm>
          <a:off x="0" y="2371"/>
          <a:ext cx="6642714" cy="1202158"/>
        </a:xfrm>
        <a:prstGeom prst="roundRect">
          <a:avLst>
            <a:gd name="adj" fmla="val 10000"/>
          </a:avLst>
        </a:prstGeom>
        <a:solidFill>
          <a:schemeClr val="bg1">
            <a:alpha val="70000"/>
          </a:schemeClr>
        </a:solidFill>
        <a:ln>
          <a:noFill/>
        </a:ln>
        <a:effectLst/>
      </dsp:spPr>
      <dsp:style>
        <a:lnRef idx="0">
          <a:scrgbClr r="0" g="0" b="0"/>
        </a:lnRef>
        <a:fillRef idx="1">
          <a:scrgbClr r="0" g="0" b="0"/>
        </a:fillRef>
        <a:effectRef idx="0">
          <a:scrgbClr r="0" g="0" b="0"/>
        </a:effectRef>
        <a:fontRef idx="minor"/>
      </dsp:style>
    </dsp:sp>
    <dsp:sp modelId="{70157793-DAB8-4126-9210-A2F7D6377142}">
      <dsp:nvSpPr>
        <dsp:cNvPr id="0" name=""/>
        <dsp:cNvSpPr/>
      </dsp:nvSpPr>
      <dsp:spPr>
        <a:xfrm>
          <a:off x="363653" y="272857"/>
          <a:ext cx="661187" cy="661187"/>
        </a:xfrm>
        <a:prstGeom prst="rect">
          <a:avLst/>
        </a:prstGeom>
        <a:blipFill dpi="0" rotWithShape="1">
          <a:blip xmlns:r="http://schemas.openxmlformats.org/officeDocument/2006/relationships" r:embed="rId1">
            <a:biLevel thresh="75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A36FB5-6266-4C6F-A289-17786F4583FF}">
      <dsp:nvSpPr>
        <dsp:cNvPr id="0" name=""/>
        <dsp:cNvSpPr/>
      </dsp:nvSpPr>
      <dsp:spPr>
        <a:xfrm>
          <a:off x="1388493" y="2371"/>
          <a:ext cx="5254220" cy="1202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228" tIns="127228" rIns="127228" bIns="127228" numCol="1" spcCol="1270" anchor="ctr" anchorCtr="0">
          <a:noAutofit/>
        </a:bodyPr>
        <a:lstStyle/>
        <a:p>
          <a:pPr marL="0" lvl="0" indent="0" algn="l" defTabSz="711200">
            <a:lnSpc>
              <a:spcPct val="90000"/>
            </a:lnSpc>
            <a:spcBef>
              <a:spcPct val="0"/>
            </a:spcBef>
            <a:spcAft>
              <a:spcPct val="35000"/>
            </a:spcAft>
            <a:buNone/>
          </a:pPr>
          <a:r>
            <a:rPr lang="en-US" sz="1600" kern="1200" dirty="0"/>
            <a:t>If you were born in Ontario and have a valid birth certificate, you must include the originals of all previously issued short- or long-form certificates with your application</a:t>
          </a:r>
        </a:p>
      </dsp:txBody>
      <dsp:txXfrm>
        <a:off x="1388493" y="2371"/>
        <a:ext cx="5254220" cy="1202158"/>
      </dsp:txXfrm>
    </dsp:sp>
    <dsp:sp modelId="{704E2ACE-B77C-48A8-8703-E850F34569FB}">
      <dsp:nvSpPr>
        <dsp:cNvPr id="0" name=""/>
        <dsp:cNvSpPr/>
      </dsp:nvSpPr>
      <dsp:spPr>
        <a:xfrm>
          <a:off x="0" y="1505070"/>
          <a:ext cx="6642714" cy="1202158"/>
        </a:xfrm>
        <a:prstGeom prst="roundRect">
          <a:avLst>
            <a:gd name="adj" fmla="val 10000"/>
          </a:avLst>
        </a:prstGeom>
        <a:solidFill>
          <a:schemeClr val="bg1">
            <a:alpha val="70000"/>
          </a:schemeClr>
        </a:solidFill>
        <a:ln>
          <a:noFill/>
        </a:ln>
        <a:effectLst/>
      </dsp:spPr>
      <dsp:style>
        <a:lnRef idx="0">
          <a:scrgbClr r="0" g="0" b="0"/>
        </a:lnRef>
        <a:fillRef idx="1">
          <a:scrgbClr r="0" g="0" b="0"/>
        </a:fillRef>
        <a:effectRef idx="0">
          <a:scrgbClr r="0" g="0" b="0"/>
        </a:effectRef>
        <a:fontRef idx="minor"/>
      </dsp:style>
    </dsp:sp>
    <dsp:sp modelId="{7BEB672E-9E4D-47F1-A107-A0205E6A0DD0}">
      <dsp:nvSpPr>
        <dsp:cNvPr id="0" name=""/>
        <dsp:cNvSpPr/>
      </dsp:nvSpPr>
      <dsp:spPr>
        <a:xfrm>
          <a:off x="363653" y="1775556"/>
          <a:ext cx="661187" cy="661187"/>
        </a:xfrm>
        <a:prstGeom prst="rect">
          <a:avLst/>
        </a:prstGeom>
        <a:blipFill>
          <a:blip xmlns:r="http://schemas.openxmlformats.org/officeDocument/2006/relationships" r:embed="rId3">
            <a:biLevel thresh="75000"/>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901AB5-7228-428B-A6E1-6DCA63D2EEA9}">
      <dsp:nvSpPr>
        <dsp:cNvPr id="0" name=""/>
        <dsp:cNvSpPr/>
      </dsp:nvSpPr>
      <dsp:spPr>
        <a:xfrm>
          <a:off x="1426455" y="1505070"/>
          <a:ext cx="4604956" cy="1202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228" tIns="127228" rIns="127228" bIns="127228" numCol="1" spcCol="1270" anchor="ctr" anchorCtr="0">
          <a:noAutofit/>
        </a:bodyPr>
        <a:lstStyle/>
        <a:p>
          <a:pPr marL="0" lvl="0" indent="0" algn="l" defTabSz="711200">
            <a:lnSpc>
              <a:spcPct val="90000"/>
            </a:lnSpc>
            <a:spcBef>
              <a:spcPct val="0"/>
            </a:spcBef>
            <a:spcAft>
              <a:spcPct val="35000"/>
            </a:spcAft>
            <a:buNone/>
          </a:pPr>
          <a:r>
            <a:rPr lang="en-US" sz="1600" kern="1200" dirty="0"/>
            <a:t>If you were born outside of Ontario but within Canada, you can submit either an original birth certificate or certified copy issued by the province or territory of your birth</a:t>
          </a:r>
        </a:p>
      </dsp:txBody>
      <dsp:txXfrm>
        <a:off x="1426455" y="1505070"/>
        <a:ext cx="4604956" cy="1202158"/>
      </dsp:txXfrm>
    </dsp:sp>
    <dsp:sp modelId="{22B6236C-37B6-4D8A-9D3F-A2BF8D24D4C5}">
      <dsp:nvSpPr>
        <dsp:cNvPr id="0" name=""/>
        <dsp:cNvSpPr/>
      </dsp:nvSpPr>
      <dsp:spPr>
        <a:xfrm>
          <a:off x="0" y="3007769"/>
          <a:ext cx="6642714" cy="1202158"/>
        </a:xfrm>
        <a:prstGeom prst="roundRect">
          <a:avLst>
            <a:gd name="adj" fmla="val 10000"/>
          </a:avLst>
        </a:prstGeom>
        <a:solidFill>
          <a:schemeClr val="bg1">
            <a:alpha val="70000"/>
          </a:schemeClr>
        </a:solidFill>
        <a:ln>
          <a:noFill/>
        </a:ln>
        <a:effectLst/>
      </dsp:spPr>
      <dsp:style>
        <a:lnRef idx="0">
          <a:scrgbClr r="0" g="0" b="0"/>
        </a:lnRef>
        <a:fillRef idx="1">
          <a:scrgbClr r="0" g="0" b="0"/>
        </a:fillRef>
        <a:effectRef idx="0">
          <a:scrgbClr r="0" g="0" b="0"/>
        </a:effectRef>
        <a:fontRef idx="minor"/>
      </dsp:style>
    </dsp:sp>
    <dsp:sp modelId="{5BC95E34-29EB-45E1-B85F-00B03BE51DFF}">
      <dsp:nvSpPr>
        <dsp:cNvPr id="0" name=""/>
        <dsp:cNvSpPr/>
      </dsp:nvSpPr>
      <dsp:spPr>
        <a:xfrm>
          <a:off x="363653" y="3278255"/>
          <a:ext cx="661187" cy="661187"/>
        </a:xfrm>
        <a:prstGeom prst="rect">
          <a:avLst/>
        </a:prstGeom>
        <a:blipFill>
          <a:blip xmlns:r="http://schemas.openxmlformats.org/officeDocument/2006/relationships" r:embed="rId5">
            <a:biLevel thresh="7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42E8D8-3FE8-4C37-9A10-0559DD5934B8}">
      <dsp:nvSpPr>
        <dsp:cNvPr id="0" name=""/>
        <dsp:cNvSpPr/>
      </dsp:nvSpPr>
      <dsp:spPr>
        <a:xfrm>
          <a:off x="1388493" y="3007769"/>
          <a:ext cx="5254220" cy="1202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228" tIns="127228" rIns="127228" bIns="127228" numCol="1" spcCol="1270" anchor="ctr" anchorCtr="0">
          <a:noAutofit/>
        </a:bodyPr>
        <a:lstStyle/>
        <a:p>
          <a:pPr marL="0" lvl="0" indent="0" algn="l" defTabSz="711200">
            <a:lnSpc>
              <a:spcPct val="90000"/>
            </a:lnSpc>
            <a:spcBef>
              <a:spcPct val="0"/>
            </a:spcBef>
            <a:spcAft>
              <a:spcPct val="35000"/>
            </a:spcAft>
            <a:buNone/>
          </a:pPr>
          <a:r>
            <a:rPr lang="en-US" sz="1600" kern="1200" dirty="0"/>
            <a:t>If you do not have a birth certificate, you will likely need to apply for a new certificate before you can submit this application</a:t>
          </a:r>
        </a:p>
      </dsp:txBody>
      <dsp:txXfrm>
        <a:off x="1388493" y="3007769"/>
        <a:ext cx="5254220" cy="1202158"/>
      </dsp:txXfrm>
    </dsp:sp>
    <dsp:sp modelId="{8C8D6017-5903-4FCC-955D-987F720E7805}">
      <dsp:nvSpPr>
        <dsp:cNvPr id="0" name=""/>
        <dsp:cNvSpPr/>
      </dsp:nvSpPr>
      <dsp:spPr>
        <a:xfrm>
          <a:off x="0" y="4510468"/>
          <a:ext cx="6642714" cy="1202158"/>
        </a:xfrm>
        <a:prstGeom prst="roundRect">
          <a:avLst>
            <a:gd name="adj" fmla="val 10000"/>
          </a:avLst>
        </a:prstGeom>
        <a:solidFill>
          <a:schemeClr val="bg1">
            <a:alpha val="70000"/>
          </a:schemeClr>
        </a:solidFill>
        <a:ln>
          <a:noFill/>
        </a:ln>
        <a:effectLst/>
      </dsp:spPr>
      <dsp:style>
        <a:lnRef idx="0">
          <a:scrgbClr r="0" g="0" b="0"/>
        </a:lnRef>
        <a:fillRef idx="1">
          <a:scrgbClr r="0" g="0" b="0"/>
        </a:fillRef>
        <a:effectRef idx="0">
          <a:scrgbClr r="0" g="0" b="0"/>
        </a:effectRef>
        <a:fontRef idx="minor"/>
      </dsp:style>
    </dsp:sp>
    <dsp:sp modelId="{998F04A7-6CCC-4407-8BE1-3416D4E3F51C}">
      <dsp:nvSpPr>
        <dsp:cNvPr id="0" name=""/>
        <dsp:cNvSpPr/>
      </dsp:nvSpPr>
      <dsp:spPr>
        <a:xfrm>
          <a:off x="363653" y="4780953"/>
          <a:ext cx="661187" cy="661187"/>
        </a:xfrm>
        <a:prstGeom prst="rect">
          <a:avLst/>
        </a:prstGeom>
        <a:blipFill>
          <a:blip xmlns:r="http://schemas.openxmlformats.org/officeDocument/2006/relationships" r:embed="rId7">
            <a:biLevel thresh="7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7301DC-2B2E-400A-9BA0-37715423D544}">
      <dsp:nvSpPr>
        <dsp:cNvPr id="0" name=""/>
        <dsp:cNvSpPr/>
      </dsp:nvSpPr>
      <dsp:spPr>
        <a:xfrm>
          <a:off x="1408564" y="4510468"/>
          <a:ext cx="4533236" cy="1202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228" tIns="127228" rIns="127228" bIns="127228" numCol="1" spcCol="1270" anchor="ctr" anchorCtr="0">
          <a:noAutofit/>
        </a:bodyPr>
        <a:lstStyle/>
        <a:p>
          <a:pPr marL="0" lvl="0" indent="0" algn="l" defTabSz="711200">
            <a:lnSpc>
              <a:spcPct val="90000"/>
            </a:lnSpc>
            <a:spcBef>
              <a:spcPct val="0"/>
            </a:spcBef>
            <a:spcAft>
              <a:spcPct val="35000"/>
            </a:spcAft>
            <a:buNone/>
          </a:pPr>
          <a:r>
            <a:rPr lang="en-US" sz="1600" kern="1200" dirty="0"/>
            <a:t>If all or part of a document sent in support of your change of name application is not written in English or French, you must send an English or French translation</a:t>
          </a:r>
        </a:p>
      </dsp:txBody>
      <dsp:txXfrm>
        <a:off x="1408564" y="4510468"/>
        <a:ext cx="4533236" cy="12021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18:33:12.322"/>
    </inkml:context>
    <inkml:brush xml:id="br0">
      <inkml:brushProperty name="width" value="0.35" units="cm"/>
      <inkml:brushProperty name="height" value="0.35" units="cm"/>
    </inkml:brush>
  </inkml:definitions>
  <inkml:trace contextRef="#ctx0" brushRef="#br0">1 3 24575,'30'0'0,"4"0"0,-12 0 0,15 0 0,5 0 0,38 0 0,-30 0 0,2 0 0,7 0 0,3 0-457,21 0 0,4 0 457,-8-1 0,1 2 0,10 2 0,-2 0 0,-14-2 0,-5 0 0,24 11 0,-30-11 0,-29 5 0,17-6 0,-5 0 0,48 0 0,-44-4 0,3 1 0,11 2 0,2 0 0,-8-5 0,-4-1 914,26 6-914,-28-5 0,-25 6 0,-5 0 0,15 0 0,-14 0 0,22 0 0,37 7 0,-2-5 0,-30 4 0,0 0 0,15-5 0,-20 10 0,-18-10 0,-1 4 0,-6-5 0,-4 0 0,-2 0 0,-5 0 0,1 0 0,-1 0 0,0 0 0,0 0 0,1 0 0,4 0 0,-4 0 0,5 0 0,-6 0 0,5 0 0,1 0 0,11 5 0,7-4 0,-9 4 0,7-1 0,-21-3 0,5 4 0,-6-5 0,0 0 0,1 0 0,-1 0 0,0 0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45:14.775"/>
    </inkml:context>
    <inkml:brush xml:id="br0">
      <inkml:brushProperty name="width" value="0.2" units="cm"/>
      <inkml:brushProperty name="height" value="0.2" units="cm"/>
    </inkml:brush>
  </inkml:definitions>
  <inkml:trace contextRef="#ctx0" brushRef="#br0">1 24 24575,'29'0'0,"-1"0"0,-8 0 0,-3 0 0,2 0 0,1 0 0,1 0 0,1 0 0,1 0 0,1 0 0,3 0 0,4 0 0,0 0 0,6 0 0,3 0 0,4 0 0,1 0 0,-1 0 0,-6 0 0,-1 0 0,2 0 0,2-5 0,5-2 0,1 1 0,-3 1 0,-1 5 0,0 0 0,-1 0 0,0 0 0,-2 0 0,-3 0 0,0 0 0,2 0 0,-2 0 0,-1 0 0,-6 0 0,-3 0 0,0 0 0,3 0 0,3 0 0,0 0 0,-3 0 0,-4 0 0,-3 0 0,-4 0 0,1 0 0,-1 0 0,1 0 0,0 0 0,-1 0 0,-4 0 0,-4 0 0,-4 0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45:16.531"/>
    </inkml:context>
    <inkml:brush xml:id="br0">
      <inkml:brushProperty name="width" value="0.2" units="cm"/>
      <inkml:brushProperty name="height" value="0.2" units="cm"/>
    </inkml:brush>
  </inkml:definitions>
  <inkml:trace contextRef="#ctx0" brushRef="#br0">0 0 24575,'53'0'0,"18"0"0,-28 0 0,35 0 0,-12 0 0,-16 0 0,3 0 0,7 0 0,2 0 0,-1 0 0,-1 0 0,-4 0 0,-2 0 0,41 0 0,-14 0 0,-10 0 0,-9 0 0,-12 0 0,-11 0 0,-9 0 0,-7 0 0,0 0 0,0 0 0,1 0 0,-2 0 0,-2 0 0,0 0 0,2 0 0,1 0 0,1 0 0,-1 0 0,-4 0 0,1 0 0,0 0 0,0 0 0,-1 0 0,1 0 0,0 0 0,-1 0 0,1 0 0,2 0 0,-8 0 0,2 0 0,-10 0 0,1 0 0,0 0 0,-2 0 0,0 0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45:18.756"/>
    </inkml:context>
    <inkml:brush xml:id="br0">
      <inkml:brushProperty name="width" value="0.2" units="cm"/>
      <inkml:brushProperty name="height" value="0.2" units="cm"/>
    </inkml:brush>
  </inkml:definitions>
  <inkml:trace contextRef="#ctx0" brushRef="#br0">1 54 24575,'30'0'0,"13"0"0,-6 0 0,32 0 0,-2 0 0,24 0 0,-1 0 0,-14 0 0,-17 0 0,-16 0 0,-3 0 0,-3 0 0,-1 0 0,0 0 0,-5 0 0,-2 0 0,1 0 0,2 0 0,5 0 0,1 0 0,-1 0 0,1 0 0,-4 0 0,1 0 0,-1 0 0,-1 0 0,-2 0 0,-2 0 0,-2 0 0,-3-6 0,2-2 0,-1-2 0,2 0 0,-1 5 0,-3 0 0,-1 0 0,-3 3 0,-1 0 0,-3 2 0,-4 0 0,-3 0 0,-2 0 0,-1 0 0,1 0 0,-1 0 0,2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18:33:14.606"/>
    </inkml:context>
    <inkml:brush xml:id="br0">
      <inkml:brushProperty name="width" value="0.35" units="cm"/>
      <inkml:brushProperty name="height" value="0.35" units="cm"/>
    </inkml:brush>
  </inkml:definitions>
  <inkml:trace contextRef="#ctx0" brushRef="#br0">0 60 24575,'37'-5'0,"2"0"0,-12 0 0,0 4 0,4-4 0,2 0 0,1-1 0,11 0 0,-16 1 0,14 0 0,-1 3 0,13-3 0,15 5 0,10 0 0,1 0 0,14 0 0,-21 6 0,-9-5 0,1 5 0,-7 0 0,12-5 0,-14 9 0,0 0 0,24 0 0,-9 1 0,-1 1 0,1 0 0,16-3 0,-48-4 0,-7-5 0,-2 0 0,17 0 0,3 5 0,18-3 0,-6 3 0,-8-5 0,5 0 0,3 6 0,8-5 0,16 12 0,3-6 0,-37 0 0,1 1 0,-4-4 0,-1-1 0,29 4 0,4-1 0,-23-5 0,-1 5 0,-5-6 0,-20 0 0,28-6 0,8-2 0,21-11 0,5-3 0,-34 3 0,13-1 0,-38 9 0,10 0 0,-19 0 0,-1 5 0,5-3 0,11-4 0,6 6 0,0-9 0,-15 14 0,-12-2 0,-7 4 0,-9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18:33:18.532"/>
    </inkml:context>
    <inkml:brush xml:id="br0">
      <inkml:brushProperty name="width" value="0.35" units="cm"/>
      <inkml:brushProperty name="height" value="0.35" units="cm"/>
    </inkml:brush>
  </inkml:definitions>
  <inkml:trace contextRef="#ctx0" brushRef="#br0">0 38 24575,'26'0'0,"-4"0"0,-7 0 0,-5 0 0,4 0 0,0 0 0,-3 0 0,3-4 0,0 3 0,-3-3 0,8 4 0,2-5 0,6 4 0,5-4 0,1 5 0,-6 0 0,10 0 0,-2 0 0,12 0 0,22 0 0,24 7 0,-33-3 0,1 0 0,-4 0 0,-1 1 0,42 7 0,-20-10 0,-33 3 0,7-5 0,-31 0 0,5 0 0,0 0 0,7 0 0,14-11 0,8 9 0,-11-9 0,13 0 0,-26 8 0,14-8 0,-23 11 0,8-5 0,-7 4 0,9-4 0,7 5 0,8 0 0,2 0 0,-8 0 0,-9 0 0,-17 0 0,4 0 0,-3 0 0,16 0 0,9 0 0,15 0 0,-13 0 0,1 0 0,-17 0 0,-4 0 0,7 0 0,-14 0 0,29 0 0,14 0 0,-6 0 0,29 0 0,-44 5 0,15-4 0,-26 4 0,-6-5 0,-7 0 0,0 0 0,20 0 0,34 6 0,8 2 0,0 0 0,-10 3 0,-30-9 0,4 3 0,-19-5 0,-7 0 0,0 0 0,7 0 0,19 0 0,2 0 0,6 0 0,-3 0 0,-11 0 0,4 0 0,-10 0 0,-3 0 0,-9 0 0,8 0 0,4 0 0,1 0 0,9 0 0,-17 0 0,5 0 0,-11 0 0,-1 0 0,-4 0 0,-1 0 0,0 0 0,1 0 0,-1 0 0,0 0 0,1 0 0,-1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18:33:21.322"/>
    </inkml:context>
    <inkml:brush xml:id="br0">
      <inkml:brushProperty name="width" value="0.35" units="cm"/>
      <inkml:brushProperty name="height" value="0.35" units="cm"/>
    </inkml:brush>
  </inkml:definitions>
  <inkml:trace contextRef="#ctx0" brushRef="#br0">1 31 24575,'37'0'0,"-3"0"0,-14 0 0,6 0 0,-4 0 0,-2 0 0,-1 0 0,-8 0 0,3 0 0,0-5 0,-3 4 0,13-3 0,-7-1 0,9 4 0,-6-3 0,0 4 0,0-5 0,6 4 0,1-3 0,-5 4 0,29 0 0,-18 0 0,60 0 0,-31 5 0,17 2 0,-31-1 0,-15 0 0,4-6 0,-8 4 0,-1-2 0,15 2 0,-11-4 0,15 5 0,-8-4 0,-17 4 0,-2-5 0,-11 0 0,6 0 0,5 0 0,8 0 0,10 0 0,-9 0 0,29 0 0,-31 0 0,31 0 0,-30 0 0,17 0 0,-11-5 0,0 4 0,10-4 0,-14 5 0,29 0 0,-17 0 0,5 0 0,-13 0 0,-3 0 0,-14 0 0,7 0 0,-13 0 0,3 0 0,0 0 0,13 0 0,2 0 0,9 0 0,-11 0 0,-1 0 0,-10 0 0,-2 0 0,0 0 0,1 0 0,1 0 0,14 6 0,0-5 0,11 9 0,4-9 0,-22 4 0,8-5 0,-16 0 0,1 0 0,8 0 0,5 5 0,18-4 0,-5 5 0,10-6 0,-18 0 0,-6 0 0,-12 4 0,-8-3 0,-3 3 0,9-4 0,-3 0 0,8 0 0,-8 0 0,3 0 0,-5 0 0,0 0 0,5-5 0,2 4 0,-1-3 0,4 4 0,-8-4 0,3 3 0,-5-4 0,0 5 0,1-4 0,-1 3 0,0-3 0,1 4 0,-1-4 0,0 3 0,1-3 0,-1 0 0,0 3 0,1-3 0,-1-1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18:33:24.765"/>
    </inkml:context>
    <inkml:brush xml:id="br0">
      <inkml:brushProperty name="width" value="0.35" units="cm"/>
      <inkml:brushProperty name="height" value="0.35" units="cm"/>
    </inkml:brush>
  </inkml:definitions>
  <inkml:trace contextRef="#ctx0" brushRef="#br0">1 77 24575,'25'0'0,"1"0"0,1 0 0,8 0 0,6 0 0,18 0 0,8 6 0,6-1 0,7 0 0,-13-1 0,-2 0 0,8 3 0,-2 0 0,-7-7 0,-8 1 0,-2 4 0,24-5 0,-48 0 0,20 0 0,-19 0 0,30 0 0,28 7 0,-31-5 0,35 5 0,-28-14 0,-6 1 0,-2-2 0,-25 3 0,-11 5 0,-1-4 0,5 2 0,3-2 0,4-1 0,1 4 0,5-4 0,-14 5 0,12 0 0,-13 0 0,4 0 0,10-5 0,-2 4 0,0-5 0,2 6 0,-15 0 0,3-4 0,-4 3 0,-6-4 0,16 5 0,-8-5 0,11 4 0,-9-4 0,-4 1 0,-1 3 0,0-4 0,0 5 0,0 0 0,-4-4 0,3 3 0,-4-3 0,0 4 0,0 0 0,-6 0 0,5-4 0,-3 2 0,8-2 0,-9 4 0,4 0 0,-4-4 0,4 3 0,-4-3 0,4 4 0,-4 0 0,-1-5 0,5 4 0,-3-3 0,3 4 0,0 0 0,-4 0 0,5-4 0,-6 3 0,0-3 0,1 4 0,-1 0 0,0 0 0,1 0 0,-1 0 0,0 0 0,0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18:33:26.959"/>
    </inkml:context>
    <inkml:brush xml:id="br0">
      <inkml:brushProperty name="width" value="0.35" units="cm"/>
      <inkml:brushProperty name="height" value="0.35" units="cm"/>
    </inkml:brush>
  </inkml:definitions>
  <inkml:trace contextRef="#ctx0" brushRef="#br0">1 73 24575,'20'16'0,"-3"-4"0,-8-12 0,1 0 0,4 0 0,-4 0 0,15 0 0,-3-5 0,11-6 0,-6 4 0,-1-7 0,-1 13 0,2-8 0,0 7 0,-1-7 0,6 8 0,3-3 0,26 4 0,3-6 0,15-2 0,-7 1 0,-9 1 0,-16 1 0,-2 4 0,-16-4 0,14 5 0,-1 0 0,13 0 0,7 0 0,-13 0 0,3 0 0,-12 0 0,7 5 0,-7-3 0,-7 7 0,5-7 0,-4 7 0,1-8 0,-3 5 0,15 0 0,5 1 0,27 6 0,-26-6 0,-1 4 0,-25-5 0,0 0 0,-6-1 0,-2-1 0,-3-2 0,15 7 0,-7-3 0,13 0 0,-20-1 0,2-1 0,-9-3 0,-1 3 0,0-4 0,1 0 0,-1 0 0,0 0 0,1 0 0,-1 0 0,5 5 0,-3-4 0,3 3 0,-5-4 0,0 0 0,6 0 0,5 0 0,2 0 0,-1 0 0,-7 0 0,-5 0 0,1 0 0,4 0 0,-4 0 0,4-4 0,-4 3 0,-1-3 0,0 4 0,1-4 0,-1 3 0,0-4 0,1 1 0,-1 3 0,0-7 0,1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18:33:29.479"/>
    </inkml:context>
    <inkml:brush xml:id="br0">
      <inkml:brushProperty name="width" value="0.35" units="cm"/>
      <inkml:brushProperty name="height" value="0.35" units="cm"/>
    </inkml:brush>
  </inkml:definitions>
  <inkml:trace contextRef="#ctx0" brushRef="#br0">1 1 24575,'26'0'0,"1"0"0,-12 0 0,5 0 0,-4 0 0,-2 0 0,-5 0 0,0 0 0,1 0 0,9 0 0,17 0 0,13 0 0,29 0 0,-31 0 0,34 0 0,-43 0 0,30 0 0,-20 0 0,6 0 0,-8 0 0,1 0 0,-1 0 0,1 5 0,-7-4 0,5 4 0,-11-5 0,5 5 0,-6-4 0,-11 4 0,8-5 0,-8 0 0,11 0 0,-1 0 0,-5 0 0,-1 0 0,0 0 0,-5 0 0,0 0 0,-2 0 0,2 0 0,12 0 0,-9 0 0,19 0 0,-30 0 0,23 0 0,-14 0 0,1 0 0,1 0 0,-3 0 0,1-4 0,-2 2 0,-5-2 0,-6 4 0,0 0 0,1 0 0,-1 0 0,5 0 0,-3 0 0,8 0 0,-4 0 0,5 0 0,-5 0 0,16-5 0,-13 3 0,26-3 0,-15 5 0,4 0 0,-7 0 0,-6 0 0,0 0 0,0 0 0,0 0 0,12 5 0,-3-3 0,10 3 0,-1-5 0,-14 0 0,19 0 0,-20 0 0,11 0 0,-3 0 0,-14 0 0,7 0 0,-13 0 0,3 0 0,-5 0 0,0 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45:10.514"/>
    </inkml:context>
    <inkml:brush xml:id="br0">
      <inkml:brushProperty name="width" value="0.2" units="cm"/>
      <inkml:brushProperty name="height" value="0.2" units="cm"/>
    </inkml:brush>
  </inkml:definitions>
  <inkml:trace contextRef="#ctx0" brushRef="#br0">0 12 24575,'23'0'0,"-1"0"0,-10 0 0,-2 0 0,6 0 0,-2 0 0,6 0 0,4 0 0,2 0 0,3-2 0,1-1 0,6 0 0,8 0 0,5 3 0,-1 0 0,-5 0 0,-10 0 0,-7 0 0,-3 0 0,-4 0 0,1 0 0,0 0 0,-3 0 0,-1 0 0,-2 0 0,-4 0 0,1 0 0,-3 0 0,1 0 0,0 0 0,0 0 0,0 0 0,4 0 0,-5 0 0,6 0 0,-3 0 0,3 0 0,1 0 0,1 0 0,1 0 0,1 0 0,2 0 0,-1 0 0,0 0 0,-6 2 0,2 1 0,-7 2 0,6 4 0,-4-5 0,4 3 0,-4-4 0,2-1 0,2-1 0,0-1 0,1 2 0,0 1 0,0 0 0,6-1 0,-9-2 0,8 0 0,-8 0 0,6 3 0,1-1 0,1 1 0,0-2 0,0-1 0,-1 0 0,4 0 0,0 0 0,1 0 0,1 0 0,-1 0 0,-1 0 0,0 0 0,0 0 0,0 0 0,0 0 0,3 0 0,-3 0 0,2 0 0,1 0 0,-3 0 0,3 0 0,-1 0 0,1 0 0,0 0 0,0 0 0,4 0 0,-3 0 0,0 0 0,-4 0 0,0 0 0,3 3 0,4 0 0,2 0 0,1 0 0,-1-3 0,-3 0 0,1 0 0,-1 0 0,2 0 0,-1 0 0,0 0 0,-4 0 0,-3 0 0,3 0 0,-3 0 0,1 0 0,-2 0 0,-2 0 0,0 1 0,-1 1 0,3 1 0,1-1 0,3-1 0,1-1 0,0 0 0,2 3 0,2 0 0,2 0 0,0 0 0,-3-3 0,1 0 0,-1 0 0,-1 0 0,2 0 0,-1 0 0,2 0 0,-2 0 0,1 0 0,-3 0 0,-4 0 0,-1 0 0,-4 0 0,0 0 0,0 0 0,-7 0 0,1 0 0,-6 0 0,1 0 0,1 0 0,0 0 0,0 0 0,-1 0 0,-2 0 0,-1 0 0,0 0 0,-2-7 0,-2 3 0,-1-5 0,0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45:12.764"/>
    </inkml:context>
    <inkml:brush xml:id="br0">
      <inkml:brushProperty name="width" value="0.2" units="cm"/>
      <inkml:brushProperty name="height" value="0.2" units="cm"/>
    </inkml:brush>
  </inkml:definitions>
  <inkml:trace contextRef="#ctx0" brushRef="#br0">0 25 24575,'20'0'0,"11"0"0,28 0 0,-13 0 0,41 0 0,-15 0 0,22 0 0,3 0 0,-11 0 0,-5 0 0,-4 0 0,-3 0 0,-7 0 0,-10 0 0,-9-2 0,7-1 0,9-3 0,9-1 0,1 3 0,-9 1 0,-10 3 0,-11 0 0,0 0 0,0 0 0,1 0 0,-1 0 0,-4 0 0,-3 0 0,-3 0 0,3 0 0,4 0 0,7 0 0,3 0 0,-2 0 0,-2 0 0,-4 0 0,1 0 0,3 0 0,0 0 0,0 0 0,-3 0 0,0 0 0,-3 0 0,0 0 0,-1 0 0,-5 0 0,-3 3 0,-5 0 0,-3 0 0,-1 0 0,-4-3 0,1 0 0,0 0 0,-1 0 0,1 0 0,-2 0 0,-3 2 0,-4 1 0,-2-1 0,-2 0 0,-1-2 0,0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2792CC-AAC7-D644-A1CC-4E5BFBEB1BF2}" type="datetimeFigureOut">
              <a:rPr lang="en-US" smtClean="0"/>
              <a:t>11/28/23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50202-C4DB-174A-81F4-374D5E36D3A2}" type="slidenum">
              <a:rPr lang="en-US" smtClean="0"/>
              <a:t>‹#›</a:t>
            </a:fld>
            <a:endParaRPr lang="en-US"/>
          </a:p>
        </p:txBody>
      </p:sp>
    </p:spTree>
    <p:extLst>
      <p:ext uri="{BB962C8B-B14F-4D97-AF65-F5344CB8AC3E}">
        <p14:creationId xmlns:p14="http://schemas.microsoft.com/office/powerpoint/2010/main" val="2963446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50202-C4DB-174A-81F4-374D5E36D3A2}" type="slidenum">
              <a:rPr lang="en-US" smtClean="0"/>
              <a:t>16</a:t>
            </a:fld>
            <a:endParaRPr lang="en-US"/>
          </a:p>
        </p:txBody>
      </p:sp>
    </p:spTree>
    <p:extLst>
      <p:ext uri="{BB962C8B-B14F-4D97-AF65-F5344CB8AC3E}">
        <p14:creationId xmlns:p14="http://schemas.microsoft.com/office/powerpoint/2010/main" val="1645280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50202-C4DB-174A-81F4-374D5E36D3A2}" type="slidenum">
              <a:rPr lang="en-US" smtClean="0"/>
              <a:t>23</a:t>
            </a:fld>
            <a:endParaRPr lang="en-US"/>
          </a:p>
        </p:txBody>
      </p:sp>
    </p:spTree>
    <p:extLst>
      <p:ext uri="{BB962C8B-B14F-4D97-AF65-F5344CB8AC3E}">
        <p14:creationId xmlns:p14="http://schemas.microsoft.com/office/powerpoint/2010/main" val="4135757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50202-C4DB-174A-81F4-374D5E36D3A2}" type="slidenum">
              <a:rPr lang="en-US" smtClean="0"/>
              <a:t>25</a:t>
            </a:fld>
            <a:endParaRPr lang="en-US"/>
          </a:p>
        </p:txBody>
      </p:sp>
    </p:spTree>
    <p:extLst>
      <p:ext uri="{BB962C8B-B14F-4D97-AF65-F5344CB8AC3E}">
        <p14:creationId xmlns:p14="http://schemas.microsoft.com/office/powerpoint/2010/main" val="101533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11/28/23</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89305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11/28/23</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51293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11/28/23</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8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11/28/23</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74565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11/28/23</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20232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11/28/23</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9145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11/28/23</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836577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11/28/23</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03370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11/28/23</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51425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11/28/23</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17200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11/28/23</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5665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982"/>
            <a:lum/>
          </a:blip>
          <a:srcRect/>
          <a:tile tx="0" ty="0" sx="50000" sy="5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11/28/23</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20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744">
          <p15:clr>
            <a:srgbClr val="F26B43"/>
          </p15:clr>
        </p15:guide>
        <p15:guide id="6" pos="360">
          <p15:clr>
            <a:srgbClr val="F26B43"/>
          </p15:clr>
        </p15:guide>
        <p15:guide id="8" pos="6936">
          <p15:clr>
            <a:srgbClr val="F26B43"/>
          </p15:clr>
        </p15:guide>
        <p15:guide id="10" orient="horz" pos="720">
          <p15:clr>
            <a:srgbClr val="F26B43"/>
          </p15:clr>
        </p15:guide>
        <p15:guide id="14" pos="6528">
          <p15:clr>
            <a:srgbClr val="F26B43"/>
          </p15:clr>
        </p15:guide>
        <p15:guide id="22" orient="horz" pos="3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danateagle.com/trans-id-resourc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ontario.ca/page/changing-your-sex-designation-your-birth-registration-and-birth-certific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anateagle.com/trans-id-resourc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7.png"/><Relationship Id="rId2" Type="http://schemas.openxmlformats.org/officeDocument/2006/relationships/image" Target="../media/image22.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4.xml"/><Relationship Id="rId1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hyperlink" Target="https://www.ontario.ca/page/change-sex-designation-your-government-id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anada.ca/en/immigration-refugees-citizenship/services/canadian-passports/change-sex.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travel.gc.ca/travelling/health-safety/lgbt-trave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37.png"/><Relationship Id="rId3" Type="http://schemas.openxmlformats.org/officeDocument/2006/relationships/hyperlink" Target="https://www.ontario.ca/page/replace-cancel-or-change-information-your-health-card#section-3" TargetMode="External"/><Relationship Id="rId7" Type="http://schemas.openxmlformats.org/officeDocument/2006/relationships/image" Target="../media/image34.png"/><Relationship Id="rId12" Type="http://schemas.openxmlformats.org/officeDocument/2006/relationships/customXml" Target="../ink/ink1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customXml" Target="../ink/ink10.xml"/><Relationship Id="rId4" Type="http://schemas.openxmlformats.org/officeDocument/2006/relationships/image" Target="../media/image32.png"/><Relationship Id="rId9" Type="http://schemas.openxmlformats.org/officeDocument/2006/relationships/image" Target="../media/image35.png"/><Relationship Id="rId14" Type="http://schemas.openxmlformats.org/officeDocument/2006/relationships/customXml" Target="../ink/ink12.xml"/></Relationships>
</file>

<file path=ppt/slides/_rels/slide26.xml.rels><?xml version="1.0" encoding="UTF-8" standalone="yes"?>
<Relationships xmlns="http://schemas.openxmlformats.org/package/2006/relationships"><Relationship Id="rId3" Type="http://schemas.openxmlformats.org/officeDocument/2006/relationships/hyperlink" Target="https://www.canada.ca/en/employment-social-development/services/sin/receiving-updating.html" TargetMode="External"/><Relationship Id="rId2" Type="http://schemas.openxmlformats.org/officeDocument/2006/relationships/hyperlink" Target="https://www.canada.ca/en/employment-social-development/services/sin/apply.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canada.ca/en/revenue-agency/services/tax/individuals/topics/about-your-tax-return/should-you-tell-cra-about-your-change-name.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dana.r.teagle@gmail.com" TargetMode="External"/><Relationship Id="rId2" Type="http://schemas.openxmlformats.org/officeDocument/2006/relationships/hyperlink" Target="https://danateagle.com/trans-id-resourc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dana.r.teagle@gmail.com?subject=Re:%20Trans%20I.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ontario.ca/page/change-nam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81;p15">
            <a:extLst>
              <a:ext uri="{FF2B5EF4-FFF2-40B4-BE49-F238E27FC236}">
                <a16:creationId xmlns:a16="http://schemas.microsoft.com/office/drawing/2014/main" id="{D935CF10-8F2D-FEDE-FCF5-845DED76282C}"/>
              </a:ext>
            </a:extLst>
          </p:cNvPr>
          <p:cNvSpPr/>
          <p:nvPr/>
        </p:nvSpPr>
        <p:spPr>
          <a:xfrm>
            <a:off x="539578" y="2840146"/>
            <a:ext cx="7826500" cy="3157787"/>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 name="Title"/>
          <p:cNvSpPr>
            <a:spLocks noGrp="1"/>
          </p:cNvSpPr>
          <p:nvPr>
            <p:ph type="ctrTitle"/>
          </p:nvPr>
        </p:nvSpPr>
        <p:spPr>
          <a:xfrm>
            <a:off x="1051556" y="500385"/>
            <a:ext cx="9505922" cy="2787297"/>
          </a:xfrm>
        </p:spPr>
        <p:txBody>
          <a:bodyPr anchor="t">
            <a:normAutofit/>
          </a:bodyPr>
          <a:lstStyle/>
          <a:p>
            <a:r>
              <a:rPr lang="en-US" sz="8000" dirty="0"/>
              <a:t>Trans I.D. WORKSHOP</a:t>
            </a:r>
          </a:p>
        </p:txBody>
      </p:sp>
      <p:sp>
        <p:nvSpPr>
          <p:cNvPr id="15" name="TextBox 14">
            <a:extLst>
              <a:ext uri="{FF2B5EF4-FFF2-40B4-BE49-F238E27FC236}">
                <a16:creationId xmlns:a16="http://schemas.microsoft.com/office/drawing/2014/main" id="{E5EC4CB7-11BF-58B7-2DDD-F2DD0AD68E78}"/>
              </a:ext>
            </a:extLst>
          </p:cNvPr>
          <p:cNvSpPr txBox="1"/>
          <p:nvPr/>
        </p:nvSpPr>
        <p:spPr>
          <a:xfrm>
            <a:off x="831789" y="3166854"/>
            <a:ext cx="8298564" cy="2523768"/>
          </a:xfrm>
          <a:prstGeom prst="rect">
            <a:avLst/>
          </a:prstGeom>
          <a:noFill/>
        </p:spPr>
        <p:txBody>
          <a:bodyPr wrap="square">
            <a:spAutoFit/>
          </a:bodyPr>
          <a:lstStyle/>
          <a:p>
            <a:pPr lvl="0"/>
            <a:r>
              <a:rPr lang="en-US" sz="3000" i="1" dirty="0"/>
              <a:t>November 29</a:t>
            </a:r>
            <a:r>
              <a:rPr lang="en-US" sz="3000" i="1" baseline="30000" dirty="0"/>
              <a:t>th</a:t>
            </a:r>
            <a:r>
              <a:rPr lang="en-US" sz="3000" i="1" dirty="0"/>
              <a:t>, 2023</a:t>
            </a:r>
          </a:p>
          <a:p>
            <a:pPr lvl="0"/>
            <a:endParaRPr lang="en-US" sz="2200" dirty="0"/>
          </a:p>
          <a:p>
            <a:pPr lvl="0"/>
            <a:r>
              <a:rPr lang="en-US" sz="2200" dirty="0"/>
              <a:t>Presented by </a:t>
            </a:r>
            <a:r>
              <a:rPr lang="en-US" sz="2200" i="1" dirty="0"/>
              <a:t>Dana Rosamund Teagle (she/her)</a:t>
            </a:r>
            <a:endParaRPr lang="en-US" sz="2200" dirty="0"/>
          </a:p>
          <a:p>
            <a:pPr lvl="0"/>
            <a:r>
              <a:rPr lang="en-US" sz="2200" dirty="0"/>
              <a:t>Hosted by </a:t>
            </a:r>
            <a:r>
              <a:rPr lang="en-US" sz="2200" i="1" dirty="0"/>
              <a:t>CUPE 3903 Trans Feminist Action Caucus</a:t>
            </a:r>
          </a:p>
          <a:p>
            <a:pPr lvl="0"/>
            <a:endParaRPr lang="en-US" sz="2200" dirty="0"/>
          </a:p>
          <a:p>
            <a:pPr lvl="0"/>
            <a:r>
              <a:rPr lang="en-US" sz="2000" dirty="0"/>
              <a:t>Slides and documentation are available for download at:</a:t>
            </a:r>
          </a:p>
          <a:p>
            <a:pPr lvl="0"/>
            <a:r>
              <a:rPr lang="en-US" sz="2000" i="1" dirty="0">
                <a:hlinkClick r:id="rId2">
                  <a:extLst>
                    <a:ext uri="{A12FA001-AC4F-418D-AE19-62706E023703}">
                      <ahyp:hlinkClr xmlns:ahyp="http://schemas.microsoft.com/office/drawing/2018/hyperlinkcolor" val="tx"/>
                    </a:ext>
                  </a:extLst>
                </a:hlinkClick>
              </a:rPr>
              <a:t>danateagle.com/trans-id-resources</a:t>
            </a:r>
            <a:endParaRPr lang="en-US" sz="2000" i="1" dirty="0"/>
          </a:p>
        </p:txBody>
      </p:sp>
      <p:pic>
        <p:nvPicPr>
          <p:cNvPr id="1026" name="Picture 2" descr="Royalty Free Transgender Flag Clip Art, Vector Images &amp; Illustrations ...">
            <a:extLst>
              <a:ext uri="{FF2B5EF4-FFF2-40B4-BE49-F238E27FC236}">
                <a16:creationId xmlns:a16="http://schemas.microsoft.com/office/drawing/2014/main" id="{26FA3252-D0B8-363F-12B3-B2530F130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3140" y="2580374"/>
            <a:ext cx="3677329" cy="367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374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995504" y="3085929"/>
            <a:ext cx="3874376" cy="1721934"/>
          </a:xfrm>
        </p:spPr>
        <p:txBody>
          <a:bodyPr anchor="t">
            <a:normAutofit/>
          </a:bodyPr>
          <a:lstStyle/>
          <a:p>
            <a:r>
              <a:rPr lang="en-US" sz="3000" dirty="0"/>
              <a:t>Previous identity documents and additional requirements</a:t>
            </a:r>
          </a:p>
        </p:txBody>
      </p:sp>
      <p:graphicFrame>
        <p:nvGraphicFramePr>
          <p:cNvPr id="6" name="Content Placeholder">
            <a:extLst>
              <a:ext uri="{FF2B5EF4-FFF2-40B4-BE49-F238E27FC236}">
                <a16:creationId xmlns:a16="http://schemas.microsoft.com/office/drawing/2014/main" id="{9A32870C-EAD3-E7E7-9D19-CB853B91F818}"/>
              </a:ext>
            </a:extLst>
          </p:cNvPr>
          <p:cNvGraphicFramePr>
            <a:graphicFrameLocks noGrp="1"/>
          </p:cNvGraphicFramePr>
          <p:nvPr>
            <p:ph idx="1"/>
            <p:extLst>
              <p:ext uri="{D42A27DB-BD31-4B8C-83A1-F6EECF244321}">
                <p14:modId xmlns:p14="http://schemas.microsoft.com/office/powerpoint/2010/main" val="2805336824"/>
              </p:ext>
            </p:extLst>
          </p:nvPr>
        </p:nvGraphicFramePr>
        <p:xfrm>
          <a:off x="4780233" y="694330"/>
          <a:ext cx="6642714" cy="5714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a:extLst>
              <a:ext uri="{FF2B5EF4-FFF2-40B4-BE49-F238E27FC236}">
                <a16:creationId xmlns:a16="http://schemas.microsoft.com/office/drawing/2014/main" id="{CE6F268C-09B3-B8AA-6BF0-AF255AF662B5}"/>
              </a:ext>
            </a:extLst>
          </p:cNvPr>
          <p:cNvSpPr txBox="1">
            <a:spLocks/>
          </p:cNvSpPr>
          <p:nvPr/>
        </p:nvSpPr>
        <p:spPr>
          <a:xfrm>
            <a:off x="571633" y="1702307"/>
            <a:ext cx="4469871" cy="1721934"/>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legal name changes</a:t>
            </a:r>
          </a:p>
        </p:txBody>
      </p:sp>
    </p:spTree>
    <p:extLst>
      <p:ext uri="{BB962C8B-B14F-4D97-AF65-F5344CB8AC3E}">
        <p14:creationId xmlns:p14="http://schemas.microsoft.com/office/powerpoint/2010/main" val="3518602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D2A0ADA2-E22E-728F-9217-B3BDB1CEBDFE}"/>
              </a:ext>
            </a:extLst>
          </p:cNvPr>
          <p:cNvSpPr/>
          <p:nvPr/>
        </p:nvSpPr>
        <p:spPr>
          <a:xfrm>
            <a:off x="378372" y="2122005"/>
            <a:ext cx="8252061" cy="3663940"/>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9" name="Title">
            <a:extLst>
              <a:ext uri="{FF2B5EF4-FFF2-40B4-BE49-F238E27FC236}">
                <a16:creationId xmlns:a16="http://schemas.microsoft.com/office/drawing/2014/main" id="{37F21D88-DF47-930F-6838-D4FFD5615B93}"/>
              </a:ext>
            </a:extLst>
          </p:cNvPr>
          <p:cNvSpPr txBox="1">
            <a:spLocks/>
          </p:cNvSpPr>
          <p:nvPr/>
        </p:nvSpPr>
        <p:spPr>
          <a:xfrm>
            <a:off x="1493166" y="1400839"/>
            <a:ext cx="6231937" cy="47943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3200" dirty="0"/>
              <a:t>Request for non-publication</a:t>
            </a:r>
            <a:endParaRPr lang="en-US" sz="3000" dirty="0"/>
          </a:p>
        </p:txBody>
      </p:sp>
      <p:sp>
        <p:nvSpPr>
          <p:cNvPr id="11" name="Title">
            <a:extLst>
              <a:ext uri="{FF2B5EF4-FFF2-40B4-BE49-F238E27FC236}">
                <a16:creationId xmlns:a16="http://schemas.microsoft.com/office/drawing/2014/main" id="{0959448F-F38B-28EE-D7F0-CE5DF978F82D}"/>
              </a:ext>
            </a:extLst>
          </p:cNvPr>
          <p:cNvSpPr txBox="1">
            <a:spLocks/>
          </p:cNvSpPr>
          <p:nvPr/>
        </p:nvSpPr>
        <p:spPr>
          <a:xfrm>
            <a:off x="1237246" y="725465"/>
            <a:ext cx="7059568" cy="721166"/>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legal name changes</a:t>
            </a:r>
          </a:p>
        </p:txBody>
      </p:sp>
      <p:sp>
        <p:nvSpPr>
          <p:cNvPr id="15" name="Content Placeholder">
            <a:extLst>
              <a:ext uri="{FF2B5EF4-FFF2-40B4-BE49-F238E27FC236}">
                <a16:creationId xmlns:a16="http://schemas.microsoft.com/office/drawing/2014/main" id="{C40A73A5-2EC2-E864-1872-7378B9B74086}"/>
              </a:ext>
            </a:extLst>
          </p:cNvPr>
          <p:cNvSpPr txBox="1">
            <a:spLocks/>
          </p:cNvSpPr>
          <p:nvPr/>
        </p:nvSpPr>
        <p:spPr>
          <a:xfrm>
            <a:off x="616477" y="2300597"/>
            <a:ext cx="6351882" cy="3280395"/>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dirty="0">
                <a:latin typeface="Arial" panose="020B0604020202020204" pitchFamily="34" charset="0"/>
                <a:ea typeface="Arial" panose="020B0604020202020204" pitchFamily="34" charset="0"/>
              </a:rPr>
              <a:t>All name changes registered under Ontario’s Change of Name Act is generally published in The Ontario Gazette, however you can request for non-publication if you are transgender, First Nations, Inuit, or Métis submit a completed Request for Non-Publication form with your change of name application.</a:t>
            </a:r>
          </a:p>
          <a:p>
            <a:pPr marL="0" indent="0">
              <a:lnSpc>
                <a:spcPct val="120000"/>
              </a:lnSpc>
              <a:buFont typeface="Neue Haas Grotesk Text Pro" panose="020B0504020202020204" pitchFamily="34" charset="0"/>
              <a:buNone/>
            </a:pPr>
            <a:r>
              <a:rPr lang="en-CA" dirty="0">
                <a:latin typeface="Arial" panose="020B0604020202020204" pitchFamily="34" charset="0"/>
                <a:ea typeface="Arial" panose="020B0604020202020204" pitchFamily="34" charset="0"/>
              </a:rPr>
              <a:t>They currently publish information both in paper and online, so if publication of your previous name is not desirable, I would strongly recommend adding this into your process.</a:t>
            </a:r>
          </a:p>
        </p:txBody>
      </p:sp>
      <p:pic>
        <p:nvPicPr>
          <p:cNvPr id="2" name="Google Shape;118;p21">
            <a:extLst>
              <a:ext uri="{FF2B5EF4-FFF2-40B4-BE49-F238E27FC236}">
                <a16:creationId xmlns:a16="http://schemas.microsoft.com/office/drawing/2014/main" id="{E427A01E-B958-1161-EA62-1E4A9D927C70}"/>
              </a:ext>
            </a:extLst>
          </p:cNvPr>
          <p:cNvPicPr preferRelativeResize="0"/>
          <p:nvPr/>
        </p:nvPicPr>
        <p:blipFill>
          <a:blip r:embed="rId2">
            <a:alphaModFix/>
          </a:blip>
          <a:stretch>
            <a:fillRect/>
          </a:stretch>
        </p:blipFill>
        <p:spPr>
          <a:xfrm>
            <a:off x="7180602" y="1675832"/>
            <a:ext cx="4720708" cy="2879612"/>
          </a:xfrm>
          <a:prstGeom prst="rect">
            <a:avLst/>
          </a:prstGeom>
          <a:noFill/>
          <a:ln>
            <a:noFill/>
          </a:ln>
        </p:spPr>
      </p:pic>
    </p:spTree>
    <p:extLst>
      <p:ext uri="{BB962C8B-B14F-4D97-AF65-F5344CB8AC3E}">
        <p14:creationId xmlns:p14="http://schemas.microsoft.com/office/powerpoint/2010/main" val="207871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D2A0ADA2-E22E-728F-9217-B3BDB1CEBDFE}"/>
              </a:ext>
            </a:extLst>
          </p:cNvPr>
          <p:cNvSpPr/>
          <p:nvPr/>
        </p:nvSpPr>
        <p:spPr>
          <a:xfrm>
            <a:off x="378373" y="2122005"/>
            <a:ext cx="11197150" cy="3663940"/>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9" name="Title">
            <a:extLst>
              <a:ext uri="{FF2B5EF4-FFF2-40B4-BE49-F238E27FC236}">
                <a16:creationId xmlns:a16="http://schemas.microsoft.com/office/drawing/2014/main" id="{37F21D88-DF47-930F-6838-D4FFD5615B93}"/>
              </a:ext>
            </a:extLst>
          </p:cNvPr>
          <p:cNvSpPr txBox="1">
            <a:spLocks/>
          </p:cNvSpPr>
          <p:nvPr/>
        </p:nvSpPr>
        <p:spPr>
          <a:xfrm>
            <a:off x="1493166" y="1400839"/>
            <a:ext cx="6231937" cy="47943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3200" dirty="0"/>
              <a:t>Commissioning</a:t>
            </a:r>
            <a:endParaRPr lang="en-US" sz="3000" dirty="0"/>
          </a:p>
        </p:txBody>
      </p:sp>
      <p:sp>
        <p:nvSpPr>
          <p:cNvPr id="11" name="Title">
            <a:extLst>
              <a:ext uri="{FF2B5EF4-FFF2-40B4-BE49-F238E27FC236}">
                <a16:creationId xmlns:a16="http://schemas.microsoft.com/office/drawing/2014/main" id="{0959448F-F38B-28EE-D7F0-CE5DF978F82D}"/>
              </a:ext>
            </a:extLst>
          </p:cNvPr>
          <p:cNvSpPr txBox="1">
            <a:spLocks/>
          </p:cNvSpPr>
          <p:nvPr/>
        </p:nvSpPr>
        <p:spPr>
          <a:xfrm>
            <a:off x="1237246" y="725465"/>
            <a:ext cx="7059568" cy="721166"/>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legal name changes</a:t>
            </a:r>
          </a:p>
        </p:txBody>
      </p:sp>
      <p:sp>
        <p:nvSpPr>
          <p:cNvPr id="15" name="Content Placeholder">
            <a:extLst>
              <a:ext uri="{FF2B5EF4-FFF2-40B4-BE49-F238E27FC236}">
                <a16:creationId xmlns:a16="http://schemas.microsoft.com/office/drawing/2014/main" id="{C40A73A5-2EC2-E864-1872-7378B9B74086}"/>
              </a:ext>
            </a:extLst>
          </p:cNvPr>
          <p:cNvSpPr txBox="1">
            <a:spLocks/>
          </p:cNvSpPr>
          <p:nvPr/>
        </p:nvSpPr>
        <p:spPr>
          <a:xfrm>
            <a:off x="616477" y="2300597"/>
            <a:ext cx="7680338" cy="3156564"/>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2000" dirty="0">
                <a:latin typeface="Arial" panose="020B0604020202020204" pitchFamily="34" charset="0"/>
                <a:ea typeface="Arial" panose="020B0604020202020204" pitchFamily="34" charset="0"/>
              </a:rPr>
              <a:t>You must sign the statutory declaration on page 16 in front of a commissioner for taking affidavits, who will seal or stamp the document at that time to verify your identity and the accuracy of the information as written. The commissioner does not have to know the person signing the application.</a:t>
            </a:r>
          </a:p>
          <a:p>
            <a:pPr marL="0" indent="0">
              <a:lnSpc>
                <a:spcPct val="120000"/>
              </a:lnSpc>
              <a:buFont typeface="Neue Haas Grotesk Text Pro" panose="020B0504020202020204" pitchFamily="34" charset="0"/>
              <a:buNone/>
            </a:pPr>
            <a:r>
              <a:rPr lang="en-CA" sz="2000" dirty="0">
                <a:latin typeface="Arial" panose="020B0604020202020204" pitchFamily="34" charset="0"/>
                <a:ea typeface="Arial" panose="020B0604020202020204" pitchFamily="34" charset="0"/>
              </a:rPr>
              <a:t>Several notary/commissioner’s offices in Ontario will commission these documents for trans individuals for no charge; however, the typical charge if applicable is $30-45.</a:t>
            </a:r>
          </a:p>
        </p:txBody>
      </p:sp>
      <p:pic>
        <p:nvPicPr>
          <p:cNvPr id="3" name="Picture 2" descr="Hand with a gavel">
            <a:extLst>
              <a:ext uri="{FF2B5EF4-FFF2-40B4-BE49-F238E27FC236}">
                <a16:creationId xmlns:a16="http://schemas.microsoft.com/office/drawing/2014/main" id="{3F3719BE-7E29-49FE-C0C4-C133B8BF7478}"/>
              </a:ext>
            </a:extLst>
          </p:cNvPr>
          <p:cNvPicPr>
            <a:picLocks noChangeAspect="1"/>
          </p:cNvPicPr>
          <p:nvPr/>
        </p:nvPicPr>
        <p:blipFill>
          <a:blip r:embed="rId2">
            <a:extLst>
              <a:ext uri="{28A0092B-C50C-407E-A947-70E740481C1C}">
                <a14:useLocalDpi xmlns:a14="http://schemas.microsoft.com/office/drawing/2010/main" val="0"/>
              </a:ext>
            </a:extLst>
          </a:blip>
          <a:srcRect l="32222" r="32222"/>
          <a:stretch/>
        </p:blipFill>
        <p:spPr>
          <a:xfrm>
            <a:off x="8572497" y="240527"/>
            <a:ext cx="3404302" cy="6383056"/>
          </a:xfrm>
          <a:prstGeom prst="rect">
            <a:avLst/>
          </a:prstGeom>
        </p:spPr>
      </p:pic>
    </p:spTree>
    <p:extLst>
      <p:ext uri="{BB962C8B-B14F-4D97-AF65-F5344CB8AC3E}">
        <p14:creationId xmlns:p14="http://schemas.microsoft.com/office/powerpoint/2010/main" val="3224044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D2A0ADA2-E22E-728F-9217-B3BDB1CEBDFE}"/>
              </a:ext>
            </a:extLst>
          </p:cNvPr>
          <p:cNvSpPr/>
          <p:nvPr/>
        </p:nvSpPr>
        <p:spPr>
          <a:xfrm>
            <a:off x="409903" y="2122005"/>
            <a:ext cx="6842235" cy="4067502"/>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8" name="Content Placeholder">
            <a:extLst>
              <a:ext uri="{FF2B5EF4-FFF2-40B4-BE49-F238E27FC236}">
                <a16:creationId xmlns:a16="http://schemas.microsoft.com/office/drawing/2014/main" id="{82D54828-0632-AB88-CB85-54897A3DED09}"/>
              </a:ext>
            </a:extLst>
          </p:cNvPr>
          <p:cNvSpPr txBox="1">
            <a:spLocks/>
          </p:cNvSpPr>
          <p:nvPr/>
        </p:nvSpPr>
        <p:spPr>
          <a:xfrm>
            <a:off x="4125557" y="2347895"/>
            <a:ext cx="3126581" cy="3557832"/>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You can submit your application by mail to:</a:t>
            </a:r>
          </a:p>
          <a:p>
            <a:pPr marL="0" indent="0">
              <a:lnSpc>
                <a:spcPct val="120000"/>
              </a:lnSpc>
              <a:buFont typeface="Neue Haas Grotesk Text Pro" panose="020B0504020202020204" pitchFamily="34" charset="0"/>
              <a:buNone/>
            </a:pPr>
            <a:endParaRPr lang="en-CA" sz="1700"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endParaRPr lang="en-CA" sz="1700"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endParaRPr lang="en-CA" sz="300"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endParaRPr lang="en-CA" sz="300"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Or in person in Toronto at:</a:t>
            </a:r>
          </a:p>
        </p:txBody>
      </p:sp>
      <p:sp>
        <p:nvSpPr>
          <p:cNvPr id="9" name="Title">
            <a:extLst>
              <a:ext uri="{FF2B5EF4-FFF2-40B4-BE49-F238E27FC236}">
                <a16:creationId xmlns:a16="http://schemas.microsoft.com/office/drawing/2014/main" id="{37F21D88-DF47-930F-6838-D4FFD5615B93}"/>
              </a:ext>
            </a:extLst>
          </p:cNvPr>
          <p:cNvSpPr txBox="1">
            <a:spLocks/>
          </p:cNvSpPr>
          <p:nvPr/>
        </p:nvSpPr>
        <p:spPr>
          <a:xfrm>
            <a:off x="1493166" y="1400839"/>
            <a:ext cx="6231937" cy="47943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3200" dirty="0"/>
              <a:t>Submitting your application</a:t>
            </a:r>
            <a:endParaRPr lang="en-US" sz="3000" dirty="0"/>
          </a:p>
        </p:txBody>
      </p:sp>
      <p:sp>
        <p:nvSpPr>
          <p:cNvPr id="11" name="Title">
            <a:extLst>
              <a:ext uri="{FF2B5EF4-FFF2-40B4-BE49-F238E27FC236}">
                <a16:creationId xmlns:a16="http://schemas.microsoft.com/office/drawing/2014/main" id="{0959448F-F38B-28EE-D7F0-CE5DF978F82D}"/>
              </a:ext>
            </a:extLst>
          </p:cNvPr>
          <p:cNvSpPr txBox="1">
            <a:spLocks/>
          </p:cNvSpPr>
          <p:nvPr/>
        </p:nvSpPr>
        <p:spPr>
          <a:xfrm>
            <a:off x="1237246" y="725465"/>
            <a:ext cx="7059568" cy="721166"/>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legal name changes</a:t>
            </a:r>
          </a:p>
        </p:txBody>
      </p:sp>
      <p:sp>
        <p:nvSpPr>
          <p:cNvPr id="13" name="TextBox 12">
            <a:extLst>
              <a:ext uri="{FF2B5EF4-FFF2-40B4-BE49-F238E27FC236}">
                <a16:creationId xmlns:a16="http://schemas.microsoft.com/office/drawing/2014/main" id="{59A24016-DB9B-6C26-A68C-41B827468281}"/>
              </a:ext>
            </a:extLst>
          </p:cNvPr>
          <p:cNvSpPr txBox="1"/>
          <p:nvPr/>
        </p:nvSpPr>
        <p:spPr>
          <a:xfrm>
            <a:off x="4340892" y="3042720"/>
            <a:ext cx="2506718" cy="1270541"/>
          </a:xfrm>
          <a:prstGeom prst="rect">
            <a:avLst/>
          </a:prstGeom>
          <a:noFill/>
        </p:spPr>
        <p:txBody>
          <a:bodyPr wrap="square" rtlCol="0">
            <a:spAutoFit/>
          </a:bodyPr>
          <a:lstStyle/>
          <a:p>
            <a:pPr marL="0" indent="0">
              <a:lnSpc>
                <a:spcPct val="120000"/>
              </a:lnSpc>
              <a:buFont typeface="Neue Haas Grotesk Text Pro" panose="020B0504020202020204" pitchFamily="34" charset="0"/>
              <a:buNone/>
            </a:pPr>
            <a:r>
              <a:rPr lang="en-CA" sz="1300" dirty="0">
                <a:latin typeface="Arial" panose="020B0604020202020204" pitchFamily="34" charset="0"/>
                <a:ea typeface="Arial" panose="020B0604020202020204" pitchFamily="34" charset="0"/>
              </a:rPr>
              <a:t>Office of the Registrar General</a:t>
            </a:r>
          </a:p>
          <a:p>
            <a:pPr marL="0" indent="0">
              <a:lnSpc>
                <a:spcPct val="120000"/>
              </a:lnSpc>
              <a:buFont typeface="Neue Haas Grotesk Text Pro" panose="020B0504020202020204" pitchFamily="34" charset="0"/>
              <a:buNone/>
            </a:pPr>
            <a:r>
              <a:rPr lang="en-CA" sz="1300" dirty="0">
                <a:latin typeface="Arial" panose="020B0604020202020204" pitchFamily="34" charset="0"/>
                <a:ea typeface="Arial" panose="020B0604020202020204" pitchFamily="34" charset="0"/>
              </a:rPr>
              <a:t>P.O. Box 3000</a:t>
            </a:r>
          </a:p>
          <a:p>
            <a:pPr marL="0" indent="0">
              <a:lnSpc>
                <a:spcPct val="120000"/>
              </a:lnSpc>
              <a:buFont typeface="Neue Haas Grotesk Text Pro" panose="020B0504020202020204" pitchFamily="34" charset="0"/>
              <a:buNone/>
            </a:pPr>
            <a:r>
              <a:rPr lang="en-CA" sz="1300" dirty="0">
                <a:latin typeface="Arial" panose="020B0604020202020204" pitchFamily="34" charset="0"/>
                <a:ea typeface="Arial" panose="020B0604020202020204" pitchFamily="34" charset="0"/>
              </a:rPr>
              <a:t>189 Red River Road</a:t>
            </a:r>
          </a:p>
          <a:p>
            <a:pPr marL="0" indent="0">
              <a:lnSpc>
                <a:spcPct val="120000"/>
              </a:lnSpc>
              <a:buFont typeface="Neue Haas Grotesk Text Pro" panose="020B0504020202020204" pitchFamily="34" charset="0"/>
              <a:buNone/>
            </a:pPr>
            <a:r>
              <a:rPr lang="en-CA" sz="1300" dirty="0">
                <a:latin typeface="Arial" panose="020B0604020202020204" pitchFamily="34" charset="0"/>
                <a:ea typeface="Arial" panose="020B0604020202020204" pitchFamily="34" charset="0"/>
              </a:rPr>
              <a:t>Thunder Bay, ON</a:t>
            </a:r>
          </a:p>
          <a:p>
            <a:pPr marL="0" indent="0">
              <a:lnSpc>
                <a:spcPct val="120000"/>
              </a:lnSpc>
              <a:buFont typeface="Neue Haas Grotesk Text Pro" panose="020B0504020202020204" pitchFamily="34" charset="0"/>
              <a:buNone/>
            </a:pPr>
            <a:r>
              <a:rPr lang="en-CA" sz="1300" dirty="0">
                <a:latin typeface="Arial" panose="020B0604020202020204" pitchFamily="34" charset="0"/>
                <a:ea typeface="Arial" panose="020B0604020202020204" pitchFamily="34" charset="0"/>
              </a:rPr>
              <a:t>P7B 5W0</a:t>
            </a:r>
          </a:p>
        </p:txBody>
      </p:sp>
      <p:sp>
        <p:nvSpPr>
          <p:cNvPr id="14" name="TextBox 13">
            <a:extLst>
              <a:ext uri="{FF2B5EF4-FFF2-40B4-BE49-F238E27FC236}">
                <a16:creationId xmlns:a16="http://schemas.microsoft.com/office/drawing/2014/main" id="{40A16416-AEEB-2952-30C4-107EE649656D}"/>
              </a:ext>
            </a:extLst>
          </p:cNvPr>
          <p:cNvSpPr txBox="1"/>
          <p:nvPr/>
        </p:nvSpPr>
        <p:spPr>
          <a:xfrm>
            <a:off x="4340892" y="4714012"/>
            <a:ext cx="2506718" cy="1270541"/>
          </a:xfrm>
          <a:prstGeom prst="rect">
            <a:avLst/>
          </a:prstGeom>
          <a:noFill/>
        </p:spPr>
        <p:txBody>
          <a:bodyPr wrap="square" rtlCol="0">
            <a:spAutoFit/>
          </a:bodyPr>
          <a:lstStyle/>
          <a:p>
            <a:pPr marL="0" indent="0">
              <a:lnSpc>
                <a:spcPct val="120000"/>
              </a:lnSpc>
              <a:buFont typeface="Neue Haas Grotesk Text Pro" panose="020B0504020202020204" pitchFamily="34" charset="0"/>
              <a:buNone/>
            </a:pPr>
            <a:r>
              <a:rPr lang="en-CA" sz="1300" dirty="0" err="1">
                <a:latin typeface="Arial" panose="020B0604020202020204" pitchFamily="34" charset="0"/>
                <a:ea typeface="Arial" panose="020B0604020202020204" pitchFamily="34" charset="0"/>
              </a:rPr>
              <a:t>ServiceOntario</a:t>
            </a:r>
            <a:endParaRPr lang="en-CA" sz="1300"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r>
              <a:rPr lang="en-CA" sz="1300" dirty="0">
                <a:latin typeface="Arial" panose="020B0604020202020204" pitchFamily="34" charset="0"/>
                <a:ea typeface="Arial" panose="020B0604020202020204" pitchFamily="34" charset="0"/>
              </a:rPr>
              <a:t>47 Sheppard Avenue East, Unit 417, 4th Floor</a:t>
            </a:r>
          </a:p>
          <a:p>
            <a:pPr marL="0" indent="0">
              <a:lnSpc>
                <a:spcPct val="120000"/>
              </a:lnSpc>
              <a:buFont typeface="Neue Haas Grotesk Text Pro" panose="020B0504020202020204" pitchFamily="34" charset="0"/>
              <a:buNone/>
            </a:pPr>
            <a:r>
              <a:rPr lang="en-CA" sz="1300" dirty="0">
                <a:latin typeface="Arial" panose="020B0604020202020204" pitchFamily="34" charset="0"/>
                <a:ea typeface="Arial" panose="020B0604020202020204" pitchFamily="34" charset="0"/>
              </a:rPr>
              <a:t>Toronto, ON</a:t>
            </a:r>
          </a:p>
          <a:p>
            <a:pPr marL="0" indent="0">
              <a:lnSpc>
                <a:spcPct val="120000"/>
              </a:lnSpc>
              <a:buFont typeface="Neue Haas Grotesk Text Pro" panose="020B0504020202020204" pitchFamily="34" charset="0"/>
              <a:buNone/>
            </a:pPr>
            <a:r>
              <a:rPr lang="en-CA" sz="1300" dirty="0">
                <a:latin typeface="Arial" panose="020B0604020202020204" pitchFamily="34" charset="0"/>
                <a:ea typeface="Arial" panose="020B0604020202020204" pitchFamily="34" charset="0"/>
              </a:rPr>
              <a:t>M2N 5N1</a:t>
            </a:r>
          </a:p>
        </p:txBody>
      </p:sp>
      <p:sp>
        <p:nvSpPr>
          <p:cNvPr id="15" name="Content Placeholder">
            <a:extLst>
              <a:ext uri="{FF2B5EF4-FFF2-40B4-BE49-F238E27FC236}">
                <a16:creationId xmlns:a16="http://schemas.microsoft.com/office/drawing/2014/main" id="{C40A73A5-2EC2-E864-1872-7378B9B74086}"/>
              </a:ext>
            </a:extLst>
          </p:cNvPr>
          <p:cNvSpPr txBox="1">
            <a:spLocks/>
          </p:cNvSpPr>
          <p:nvPr/>
        </p:nvSpPr>
        <p:spPr>
          <a:xfrm>
            <a:off x="648008" y="2347895"/>
            <a:ext cx="3351426" cy="337498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If your application is complete and accurate, you should receive a certificate of name change in 6-8 weeks.</a:t>
            </a:r>
          </a:p>
          <a:p>
            <a:pPr marL="0" indent="0">
              <a:lnSpc>
                <a:spcPct val="120000"/>
              </a:lnSpc>
              <a:buFont typeface="Neue Haas Grotesk Text Pro" panose="020B0504020202020204" pitchFamily="34" charset="0"/>
              <a:buNone/>
            </a:pPr>
            <a:endParaRPr lang="en-CA" sz="300"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This document will show your previous name and your new name. You can use this certificate to change your name on other personal documents.</a:t>
            </a:r>
          </a:p>
        </p:txBody>
      </p:sp>
      <p:pic>
        <p:nvPicPr>
          <p:cNvPr id="16" name="Google Shape;172;p30">
            <a:extLst>
              <a:ext uri="{FF2B5EF4-FFF2-40B4-BE49-F238E27FC236}">
                <a16:creationId xmlns:a16="http://schemas.microsoft.com/office/drawing/2014/main" id="{617AD8B5-A620-A749-A689-2B9170DB9872}"/>
              </a:ext>
            </a:extLst>
          </p:cNvPr>
          <p:cNvPicPr preferRelativeResize="0"/>
          <p:nvPr/>
        </p:nvPicPr>
        <p:blipFill rotWithShape="1">
          <a:blip r:embed="rId2">
            <a:alphaModFix/>
          </a:blip>
          <a:srcRect b="45222"/>
          <a:stretch/>
        </p:blipFill>
        <p:spPr>
          <a:xfrm>
            <a:off x="7467473" y="1705400"/>
            <a:ext cx="4199323" cy="2302233"/>
          </a:xfrm>
          <a:prstGeom prst="rect">
            <a:avLst/>
          </a:prstGeom>
          <a:noFill/>
          <a:ln>
            <a:noFill/>
          </a:ln>
        </p:spPr>
      </p:pic>
      <p:sp>
        <p:nvSpPr>
          <p:cNvPr id="17" name="Google Shape;81;p15">
            <a:extLst>
              <a:ext uri="{FF2B5EF4-FFF2-40B4-BE49-F238E27FC236}">
                <a16:creationId xmlns:a16="http://schemas.microsoft.com/office/drawing/2014/main" id="{82A11990-0B0E-05A7-F9AE-D39FD766DA51}"/>
              </a:ext>
            </a:extLst>
          </p:cNvPr>
          <p:cNvSpPr/>
          <p:nvPr/>
        </p:nvSpPr>
        <p:spPr>
          <a:xfrm>
            <a:off x="7467473" y="4266403"/>
            <a:ext cx="4524831" cy="1718150"/>
          </a:xfrm>
          <a:prstGeom prst="rect">
            <a:avLst/>
          </a:prstGeom>
          <a:solidFill>
            <a:schemeClr val="bg2">
              <a:lumMod val="75000"/>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9" name="TextBox 18">
            <a:extLst>
              <a:ext uri="{FF2B5EF4-FFF2-40B4-BE49-F238E27FC236}">
                <a16:creationId xmlns:a16="http://schemas.microsoft.com/office/drawing/2014/main" id="{943346A4-CFA1-07E1-46BE-8D360AA7479A}"/>
              </a:ext>
            </a:extLst>
          </p:cNvPr>
          <p:cNvSpPr txBox="1"/>
          <p:nvPr/>
        </p:nvSpPr>
        <p:spPr>
          <a:xfrm>
            <a:off x="7637578" y="4433269"/>
            <a:ext cx="4216235" cy="1361206"/>
          </a:xfrm>
          <a:prstGeom prst="rect">
            <a:avLst/>
          </a:prstGeom>
          <a:noFill/>
        </p:spPr>
        <p:txBody>
          <a:bodyPr wrap="square" rtlCol="0">
            <a:spAutoFit/>
          </a:bodyPr>
          <a:lstStyle/>
          <a:p>
            <a:pPr marL="0" indent="0">
              <a:lnSpc>
                <a:spcPct val="120000"/>
              </a:lnSpc>
              <a:buFont typeface="Neue Haas Grotesk Text Pro" panose="020B0504020202020204" pitchFamily="34" charset="0"/>
              <a:buNone/>
            </a:pPr>
            <a:r>
              <a:rPr lang="en-CA" sz="1400" dirty="0">
                <a:latin typeface="Arial" panose="020B0604020202020204" pitchFamily="34" charset="0"/>
                <a:ea typeface="Arial" panose="020B0604020202020204" pitchFamily="34" charset="0"/>
              </a:rPr>
              <a:t>If possible, I recommend sending the entire application in a tracked envelope using Canada Post, to ease the stress of your application getting lost in the mail, and to allow for an update when it is likely beginning to be processed. </a:t>
            </a:r>
          </a:p>
        </p:txBody>
      </p:sp>
    </p:spTree>
    <p:extLst>
      <p:ext uri="{BB962C8B-B14F-4D97-AF65-F5344CB8AC3E}">
        <p14:creationId xmlns:p14="http://schemas.microsoft.com/office/powerpoint/2010/main" val="320395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D2A0ADA2-E22E-728F-9217-B3BDB1CEBDFE}"/>
              </a:ext>
            </a:extLst>
          </p:cNvPr>
          <p:cNvSpPr/>
          <p:nvPr/>
        </p:nvSpPr>
        <p:spPr>
          <a:xfrm>
            <a:off x="236483" y="2122005"/>
            <a:ext cx="9096704" cy="4309230"/>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9" name="Title">
            <a:extLst>
              <a:ext uri="{FF2B5EF4-FFF2-40B4-BE49-F238E27FC236}">
                <a16:creationId xmlns:a16="http://schemas.microsoft.com/office/drawing/2014/main" id="{37F21D88-DF47-930F-6838-D4FFD5615B93}"/>
              </a:ext>
            </a:extLst>
          </p:cNvPr>
          <p:cNvSpPr txBox="1">
            <a:spLocks/>
          </p:cNvSpPr>
          <p:nvPr/>
        </p:nvSpPr>
        <p:spPr>
          <a:xfrm>
            <a:off x="1493166" y="1400839"/>
            <a:ext cx="6231937" cy="47943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3200" dirty="0"/>
              <a:t>Some suggestions</a:t>
            </a:r>
            <a:endParaRPr lang="en-US" sz="3000" dirty="0"/>
          </a:p>
        </p:txBody>
      </p:sp>
      <p:sp>
        <p:nvSpPr>
          <p:cNvPr id="11" name="Title">
            <a:extLst>
              <a:ext uri="{FF2B5EF4-FFF2-40B4-BE49-F238E27FC236}">
                <a16:creationId xmlns:a16="http://schemas.microsoft.com/office/drawing/2014/main" id="{0959448F-F38B-28EE-D7F0-CE5DF978F82D}"/>
              </a:ext>
            </a:extLst>
          </p:cNvPr>
          <p:cNvSpPr txBox="1">
            <a:spLocks/>
          </p:cNvSpPr>
          <p:nvPr/>
        </p:nvSpPr>
        <p:spPr>
          <a:xfrm>
            <a:off x="1237246" y="725465"/>
            <a:ext cx="7059568" cy="721166"/>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legal name changes</a:t>
            </a:r>
          </a:p>
        </p:txBody>
      </p:sp>
      <p:sp>
        <p:nvSpPr>
          <p:cNvPr id="15" name="Content Placeholder">
            <a:extLst>
              <a:ext uri="{FF2B5EF4-FFF2-40B4-BE49-F238E27FC236}">
                <a16:creationId xmlns:a16="http://schemas.microsoft.com/office/drawing/2014/main" id="{C40A73A5-2EC2-E864-1872-7378B9B74086}"/>
              </a:ext>
            </a:extLst>
          </p:cNvPr>
          <p:cNvSpPr txBox="1">
            <a:spLocks/>
          </p:cNvSpPr>
          <p:nvPr/>
        </p:nvSpPr>
        <p:spPr>
          <a:xfrm>
            <a:off x="444885" y="2347895"/>
            <a:ext cx="7970722" cy="408334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Give yourself time (it will likely take several weeks to gather all the information you need, and to complete, double-check, and submit the forms)</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Print clearly using a pen with blue or black ink</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Do not use correction fluid on any forms</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If you make a mistake or want to change information, you must do the following:</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 Put brackets around the wrong information</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 Enter the correct information</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 Put your initials beside each change</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 Have the commissioner initial each change before it is sworn</a:t>
            </a:r>
          </a:p>
        </p:txBody>
      </p:sp>
      <p:pic>
        <p:nvPicPr>
          <p:cNvPr id="2" name="Picture 1" descr="A wall covered with sticky notes.">
            <a:extLst>
              <a:ext uri="{FF2B5EF4-FFF2-40B4-BE49-F238E27FC236}">
                <a16:creationId xmlns:a16="http://schemas.microsoft.com/office/drawing/2014/main" id="{076ADA68-82EC-CEEE-85C2-AC2125D185BD}"/>
              </a:ext>
            </a:extLst>
          </p:cNvPr>
          <p:cNvPicPr>
            <a:picLocks noChangeAspect="1"/>
          </p:cNvPicPr>
          <p:nvPr/>
        </p:nvPicPr>
        <p:blipFill>
          <a:blip r:embed="rId2">
            <a:extLst>
              <a:ext uri="{28A0092B-C50C-407E-A947-70E740481C1C}">
                <a14:useLocalDpi xmlns:a14="http://schemas.microsoft.com/office/drawing/2010/main" val="0"/>
              </a:ext>
            </a:extLst>
          </a:blip>
          <a:srcRect l="33498" r="33498"/>
          <a:stretch/>
        </p:blipFill>
        <p:spPr>
          <a:xfrm>
            <a:off x="8654021" y="426765"/>
            <a:ext cx="3301496" cy="6190294"/>
          </a:xfrm>
          <a:prstGeom prst="rect">
            <a:avLst/>
          </a:prstGeom>
        </p:spPr>
      </p:pic>
    </p:spTree>
    <p:extLst>
      <p:ext uri="{BB962C8B-B14F-4D97-AF65-F5344CB8AC3E}">
        <p14:creationId xmlns:p14="http://schemas.microsoft.com/office/powerpoint/2010/main" val="114270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D2A0ADA2-E22E-728F-9217-B3BDB1CEBDFE}"/>
              </a:ext>
            </a:extLst>
          </p:cNvPr>
          <p:cNvSpPr/>
          <p:nvPr/>
        </p:nvSpPr>
        <p:spPr>
          <a:xfrm>
            <a:off x="712076" y="1569493"/>
            <a:ext cx="10767848" cy="4925900"/>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9" name="Title">
            <a:extLst>
              <a:ext uri="{FF2B5EF4-FFF2-40B4-BE49-F238E27FC236}">
                <a16:creationId xmlns:a16="http://schemas.microsoft.com/office/drawing/2014/main" id="{37F21D88-DF47-930F-6838-D4FFD5615B93}"/>
              </a:ext>
            </a:extLst>
          </p:cNvPr>
          <p:cNvSpPr txBox="1">
            <a:spLocks/>
          </p:cNvSpPr>
          <p:nvPr/>
        </p:nvSpPr>
        <p:spPr>
          <a:xfrm>
            <a:off x="869732" y="1813807"/>
            <a:ext cx="6231937" cy="479439"/>
          </a:xfrm>
          <a:prstGeom prst="rect">
            <a:avLst/>
          </a:prstGeom>
        </p:spPr>
        <p:txBody>
          <a:bodyPr vert="horz" lIns="91440" tIns="45720" rIns="91440" bIns="45720" rtlCol="0" anchor="t">
            <a:normAutofit fontScale="975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2600" dirty="0"/>
              <a:t>Checklist</a:t>
            </a:r>
          </a:p>
        </p:txBody>
      </p:sp>
      <p:sp>
        <p:nvSpPr>
          <p:cNvPr id="11" name="Title">
            <a:extLst>
              <a:ext uri="{FF2B5EF4-FFF2-40B4-BE49-F238E27FC236}">
                <a16:creationId xmlns:a16="http://schemas.microsoft.com/office/drawing/2014/main" id="{0959448F-F38B-28EE-D7F0-CE5DF978F82D}"/>
              </a:ext>
            </a:extLst>
          </p:cNvPr>
          <p:cNvSpPr txBox="1">
            <a:spLocks/>
          </p:cNvSpPr>
          <p:nvPr/>
        </p:nvSpPr>
        <p:spPr>
          <a:xfrm>
            <a:off x="1237246" y="725465"/>
            <a:ext cx="7059568" cy="721166"/>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legal name changes</a:t>
            </a:r>
          </a:p>
        </p:txBody>
      </p:sp>
      <p:sp>
        <p:nvSpPr>
          <p:cNvPr id="15" name="Content Placeholder">
            <a:extLst>
              <a:ext uri="{FF2B5EF4-FFF2-40B4-BE49-F238E27FC236}">
                <a16:creationId xmlns:a16="http://schemas.microsoft.com/office/drawing/2014/main" id="{C40A73A5-2EC2-E864-1872-7378B9B74086}"/>
              </a:ext>
            </a:extLst>
          </p:cNvPr>
          <p:cNvSpPr txBox="1">
            <a:spLocks/>
          </p:cNvSpPr>
          <p:nvPr/>
        </p:nvSpPr>
        <p:spPr>
          <a:xfrm>
            <a:off x="869732" y="2252302"/>
            <a:ext cx="10401791" cy="408334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itchFamily="2" charset="2"/>
              <a:buChar char="q"/>
            </a:pPr>
            <a:r>
              <a:rPr lang="en-CA" sz="1600" dirty="0">
                <a:latin typeface="Arial" panose="020B0604020202020204" pitchFamily="34" charset="0"/>
                <a:ea typeface="Arial" panose="020B0604020202020204" pitchFamily="34" charset="0"/>
              </a:rPr>
              <a:t>Fill out the Application to Change an Adult's Name (all relevant sections, excluding Guarantor’s Statement) and Request for Non-Publication in the Ontario Gazette </a:t>
            </a:r>
            <a:r>
              <a:rPr lang="en-CA" sz="1600" b="1" i="1" dirty="0">
                <a:latin typeface="Arial" panose="020B0604020202020204" pitchFamily="34" charset="0"/>
                <a:ea typeface="Arial" panose="020B0604020202020204" pitchFamily="34" charset="0"/>
              </a:rPr>
              <a:t>(DO NOT SIGN YET)</a:t>
            </a:r>
          </a:p>
          <a:p>
            <a:pPr>
              <a:lnSpc>
                <a:spcPct val="120000"/>
              </a:lnSpc>
              <a:buFont typeface="Wingdings" pitchFamily="2" charset="2"/>
              <a:buChar char="q"/>
            </a:pPr>
            <a:r>
              <a:rPr lang="en-CA" sz="1600" dirty="0">
                <a:latin typeface="Arial" panose="020B0604020202020204" pitchFamily="34" charset="0"/>
                <a:ea typeface="Arial" panose="020B0604020202020204" pitchFamily="34" charset="0"/>
              </a:rPr>
              <a:t>Collect all required identification photocopies and/or original documents, including translations, if necessary</a:t>
            </a:r>
          </a:p>
          <a:p>
            <a:pPr>
              <a:lnSpc>
                <a:spcPct val="120000"/>
              </a:lnSpc>
              <a:buFont typeface="Wingdings" pitchFamily="2" charset="2"/>
              <a:buChar char="q"/>
            </a:pPr>
            <a:r>
              <a:rPr lang="en-CA" sz="1600" dirty="0">
                <a:latin typeface="Arial" panose="020B0604020202020204" pitchFamily="34" charset="0"/>
                <a:ea typeface="Arial" panose="020B0604020202020204" pitchFamily="34" charset="0"/>
              </a:rPr>
              <a:t>Receive consent from every person who has legal custody of you, if applicable</a:t>
            </a:r>
          </a:p>
          <a:p>
            <a:pPr>
              <a:lnSpc>
                <a:spcPct val="120000"/>
              </a:lnSpc>
              <a:buFont typeface="Wingdings" pitchFamily="2" charset="2"/>
              <a:buChar char="q"/>
            </a:pPr>
            <a:r>
              <a:rPr lang="en-CA" sz="1600" dirty="0">
                <a:latin typeface="Arial" panose="020B0604020202020204" pitchFamily="34" charset="0"/>
                <a:ea typeface="Arial" panose="020B0604020202020204" pitchFamily="34" charset="0"/>
              </a:rPr>
              <a:t>Give your partner/spouse notice that you are changing your name, if applicable</a:t>
            </a:r>
          </a:p>
          <a:p>
            <a:pPr>
              <a:lnSpc>
                <a:spcPct val="120000"/>
              </a:lnSpc>
              <a:buFont typeface="Wingdings" pitchFamily="2" charset="2"/>
              <a:buChar char="q"/>
            </a:pPr>
            <a:r>
              <a:rPr lang="en-CA" sz="1600" dirty="0">
                <a:latin typeface="Arial" panose="020B0604020202020204" pitchFamily="34" charset="0"/>
                <a:ea typeface="Arial" panose="020B0604020202020204" pitchFamily="34" charset="0"/>
              </a:rPr>
              <a:t>Receive a police check, if necessary</a:t>
            </a:r>
          </a:p>
          <a:p>
            <a:pPr>
              <a:lnSpc>
                <a:spcPct val="120000"/>
              </a:lnSpc>
              <a:buFont typeface="Wingdings" pitchFamily="2" charset="2"/>
              <a:buChar char="q"/>
            </a:pPr>
            <a:r>
              <a:rPr lang="en-CA" sz="1600" dirty="0">
                <a:latin typeface="Arial" panose="020B0604020202020204" pitchFamily="34" charset="0"/>
                <a:ea typeface="Arial" panose="020B0604020202020204" pitchFamily="34" charset="0"/>
              </a:rPr>
              <a:t>Secure the $137 + shipping to submit the application</a:t>
            </a:r>
          </a:p>
          <a:p>
            <a:pPr>
              <a:lnSpc>
                <a:spcPct val="120000"/>
              </a:lnSpc>
              <a:buFont typeface="Wingdings" pitchFamily="2" charset="2"/>
              <a:buChar char="q"/>
            </a:pPr>
            <a:r>
              <a:rPr lang="en-CA" sz="1600" dirty="0">
                <a:latin typeface="Arial" panose="020B0604020202020204" pitchFamily="34" charset="0"/>
                <a:ea typeface="Arial" panose="020B0604020202020204" pitchFamily="34" charset="0"/>
              </a:rPr>
              <a:t>Secure a guarantor and have them fill out the Guarantor’s statement</a:t>
            </a:r>
          </a:p>
          <a:p>
            <a:pPr>
              <a:lnSpc>
                <a:spcPct val="120000"/>
              </a:lnSpc>
              <a:buFont typeface="Wingdings" pitchFamily="2" charset="2"/>
              <a:buChar char="q"/>
            </a:pPr>
            <a:r>
              <a:rPr lang="en-CA" sz="1600" dirty="0">
                <a:latin typeface="Arial" panose="020B0604020202020204" pitchFamily="34" charset="0"/>
                <a:ea typeface="Arial" panose="020B0604020202020204" pitchFamily="34" charset="0"/>
              </a:rPr>
              <a:t>Make an appointment with a commissioner, having them witness you sign and then commission the document</a:t>
            </a:r>
          </a:p>
          <a:p>
            <a:pPr>
              <a:lnSpc>
                <a:spcPct val="120000"/>
              </a:lnSpc>
              <a:buFont typeface="Wingdings" pitchFamily="2" charset="2"/>
              <a:buChar char="q"/>
            </a:pPr>
            <a:r>
              <a:rPr lang="en-CA" sz="1600" dirty="0">
                <a:latin typeface="Arial" panose="020B0604020202020204" pitchFamily="34" charset="0"/>
                <a:ea typeface="Arial" panose="020B0604020202020204" pitchFamily="34" charset="0"/>
              </a:rPr>
              <a:t>Mail the document to the Office of the Registrar General in Thunder Bay, ON</a:t>
            </a:r>
          </a:p>
        </p:txBody>
      </p:sp>
    </p:spTree>
    <p:extLst>
      <p:ext uri="{BB962C8B-B14F-4D97-AF65-F5344CB8AC3E}">
        <p14:creationId xmlns:p14="http://schemas.microsoft.com/office/powerpoint/2010/main" val="2309771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200635D7-A654-F5E4-DBCA-36C5C962BB25}"/>
              </a:ext>
            </a:extLst>
          </p:cNvPr>
          <p:cNvSpPr/>
          <p:nvPr/>
        </p:nvSpPr>
        <p:spPr>
          <a:xfrm>
            <a:off x="350279" y="2088970"/>
            <a:ext cx="6089234" cy="4106629"/>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 name="Content Placeholder">
            <a:extLst>
              <a:ext uri="{FF2B5EF4-FFF2-40B4-BE49-F238E27FC236}">
                <a16:creationId xmlns:a16="http://schemas.microsoft.com/office/drawing/2014/main" id="{7E2FEBA2-961E-A217-22E4-7F27B9C4B9FE}"/>
              </a:ext>
            </a:extLst>
          </p:cNvPr>
          <p:cNvSpPr txBox="1">
            <a:spLocks/>
          </p:cNvSpPr>
          <p:nvPr/>
        </p:nvSpPr>
        <p:spPr>
          <a:xfrm>
            <a:off x="526918" y="2249077"/>
            <a:ext cx="5628816" cy="3773353"/>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2000" dirty="0">
                <a:latin typeface="Arial" panose="020B0604020202020204" pitchFamily="34" charset="0"/>
                <a:ea typeface="Arial" panose="020B0604020202020204" pitchFamily="34" charset="0"/>
              </a:rPr>
              <a:t>To update the sex designation on your Ontario birth registration or certificate, you will need to complete the </a:t>
            </a:r>
            <a:r>
              <a:rPr lang="en-CA" sz="2000" b="1" i="1" dirty="0">
                <a:latin typeface="Arial" panose="020B0604020202020204" pitchFamily="34" charset="0"/>
                <a:ea typeface="Arial" panose="020B0604020202020204" pitchFamily="34" charset="0"/>
              </a:rPr>
              <a:t>Ontario Application for Change of Sex Designation on a Birth Registration of an Adult (11325E) </a:t>
            </a:r>
            <a:r>
              <a:rPr lang="en-CA" sz="2000" dirty="0">
                <a:latin typeface="Arial" panose="020B0604020202020204" pitchFamily="34" charset="0"/>
                <a:ea typeface="Arial" panose="020B0604020202020204" pitchFamily="34" charset="0"/>
              </a:rPr>
              <a:t>as well as the </a:t>
            </a:r>
            <a:r>
              <a:rPr lang="en-CA" sz="2000" b="1" i="1" dirty="0">
                <a:latin typeface="Arial" panose="020B0604020202020204" pitchFamily="34" charset="0"/>
                <a:ea typeface="Arial" panose="020B0604020202020204" pitchFamily="34" charset="0"/>
              </a:rPr>
              <a:t>Statutory Declaration for a Change of Sex Designation on a Birth Registration of an Adult (11324E)</a:t>
            </a:r>
            <a:r>
              <a:rPr lang="en-CA" sz="2000" dirty="0">
                <a:latin typeface="Arial" panose="020B0604020202020204" pitchFamily="34" charset="0"/>
                <a:ea typeface="Arial" panose="020B0604020202020204" pitchFamily="34" charset="0"/>
              </a:rPr>
              <a:t>.</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The application is two pages long, and the declaration is a single page. They can be submitted at the same time as your Ontario name change, if applicable.</a:t>
            </a:r>
          </a:p>
        </p:txBody>
      </p:sp>
      <p:sp>
        <p:nvSpPr>
          <p:cNvPr id="2" name="Title"/>
          <p:cNvSpPr>
            <a:spLocks noGrp="1"/>
          </p:cNvSpPr>
          <p:nvPr>
            <p:ph type="title"/>
          </p:nvPr>
        </p:nvSpPr>
        <p:spPr>
          <a:xfrm>
            <a:off x="1237246" y="725465"/>
            <a:ext cx="9987802" cy="721166"/>
          </a:xfrm>
        </p:spPr>
        <p:txBody>
          <a:bodyPr>
            <a:normAutofit fontScale="90000"/>
          </a:bodyPr>
          <a:lstStyle/>
          <a:p>
            <a:r>
              <a:rPr lang="en-US" sz="4000" dirty="0"/>
              <a:t>Ontario birth registrations &amp; certificates</a:t>
            </a:r>
          </a:p>
        </p:txBody>
      </p:sp>
      <p:sp>
        <p:nvSpPr>
          <p:cNvPr id="5" name="Content Placeholder">
            <a:extLst>
              <a:ext uri="{FF2B5EF4-FFF2-40B4-BE49-F238E27FC236}">
                <a16:creationId xmlns:a16="http://schemas.microsoft.com/office/drawing/2014/main" id="{CEEE7930-8261-CDF6-9516-DBFA84C3126A}"/>
              </a:ext>
            </a:extLst>
          </p:cNvPr>
          <p:cNvSpPr txBox="1">
            <a:spLocks/>
          </p:cNvSpPr>
          <p:nvPr/>
        </p:nvSpPr>
        <p:spPr>
          <a:xfrm>
            <a:off x="1237245" y="1225910"/>
            <a:ext cx="10098162" cy="490536"/>
          </a:xfrm>
          <a:prstGeom prst="rect">
            <a:avLst/>
          </a:prstGeom>
        </p:spPr>
        <p:txBody>
          <a:bodyPr vert="horz" lIns="91440" tIns="45720" rIns="91440" bIns="45720" rtlCol="0" anchor="b">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US" sz="1600" i="1" dirty="0">
                <a:hlinkClick r:id="rId3">
                  <a:extLst>
                    <a:ext uri="{A12FA001-AC4F-418D-AE19-62706E023703}">
                      <ahyp:hlinkClr xmlns:ahyp="http://schemas.microsoft.com/office/drawing/2018/hyperlinkcolor" val="tx"/>
                    </a:ext>
                  </a:extLst>
                </a:hlinkClick>
              </a:rPr>
              <a:t>https://</a:t>
            </a:r>
            <a:r>
              <a:rPr lang="en-US" sz="1600" i="1" dirty="0" err="1">
                <a:hlinkClick r:id="rId3">
                  <a:extLst>
                    <a:ext uri="{A12FA001-AC4F-418D-AE19-62706E023703}">
                      <ahyp:hlinkClr xmlns:ahyp="http://schemas.microsoft.com/office/drawing/2018/hyperlinkcolor" val="tx"/>
                    </a:ext>
                  </a:extLst>
                </a:hlinkClick>
              </a:rPr>
              <a:t>www.ontario.ca</a:t>
            </a:r>
            <a:r>
              <a:rPr lang="en-US" sz="1600" i="1" dirty="0">
                <a:hlinkClick r:id="rId3">
                  <a:extLst>
                    <a:ext uri="{A12FA001-AC4F-418D-AE19-62706E023703}">
                      <ahyp:hlinkClr xmlns:ahyp="http://schemas.microsoft.com/office/drawing/2018/hyperlinkcolor" val="tx"/>
                    </a:ext>
                  </a:extLst>
                </a:hlinkClick>
              </a:rPr>
              <a:t>/page/changing-your-sex-designation-your-birth-registration-and-birth-certificate</a:t>
            </a:r>
            <a:endParaRPr lang="en-US" sz="1600" i="1" dirty="0"/>
          </a:p>
        </p:txBody>
      </p:sp>
      <p:sp>
        <p:nvSpPr>
          <p:cNvPr id="14" name="Google Shape;81;p15">
            <a:extLst>
              <a:ext uri="{FF2B5EF4-FFF2-40B4-BE49-F238E27FC236}">
                <a16:creationId xmlns:a16="http://schemas.microsoft.com/office/drawing/2014/main" id="{B1916890-C96D-1A59-1713-C48E4B0A5C31}"/>
              </a:ext>
            </a:extLst>
          </p:cNvPr>
          <p:cNvSpPr/>
          <p:nvPr/>
        </p:nvSpPr>
        <p:spPr>
          <a:xfrm>
            <a:off x="6856076" y="5552415"/>
            <a:ext cx="5116528" cy="785843"/>
          </a:xfrm>
          <a:prstGeom prst="rect">
            <a:avLst/>
          </a:prstGeom>
          <a:solidFill>
            <a:schemeClr val="bg2">
              <a:lumMod val="75000"/>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 name="Content Placeholder">
            <a:extLst>
              <a:ext uri="{FF2B5EF4-FFF2-40B4-BE49-F238E27FC236}">
                <a16:creationId xmlns:a16="http://schemas.microsoft.com/office/drawing/2014/main" id="{11F26956-C6AD-7523-0D8A-198A88A0CDCC}"/>
              </a:ext>
            </a:extLst>
          </p:cNvPr>
          <p:cNvSpPr txBox="1">
            <a:spLocks/>
          </p:cNvSpPr>
          <p:nvPr/>
        </p:nvSpPr>
        <p:spPr>
          <a:xfrm>
            <a:off x="6926839" y="5638355"/>
            <a:ext cx="4906297" cy="652606"/>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400" dirty="0">
                <a:latin typeface="Arial" panose="020B0604020202020204" pitchFamily="34" charset="0"/>
                <a:ea typeface="Arial" panose="020B0604020202020204" pitchFamily="34" charset="0"/>
              </a:rPr>
              <a:t>This is based on the application as of Nov 2022. Please make sure you are filling out the most recent version.</a:t>
            </a:r>
          </a:p>
        </p:txBody>
      </p:sp>
      <p:pic>
        <p:nvPicPr>
          <p:cNvPr id="3" name="Google Shape;215;p37">
            <a:extLst>
              <a:ext uri="{FF2B5EF4-FFF2-40B4-BE49-F238E27FC236}">
                <a16:creationId xmlns:a16="http://schemas.microsoft.com/office/drawing/2014/main" id="{F3B2B327-8475-8767-436B-1EC63F715C1A}"/>
              </a:ext>
            </a:extLst>
          </p:cNvPr>
          <p:cNvPicPr preferRelativeResize="0"/>
          <p:nvPr/>
        </p:nvPicPr>
        <p:blipFill>
          <a:blip r:embed="rId4">
            <a:alphaModFix/>
          </a:blip>
          <a:stretch>
            <a:fillRect/>
          </a:stretch>
        </p:blipFill>
        <p:spPr>
          <a:xfrm>
            <a:off x="6681518" y="2249077"/>
            <a:ext cx="5030862" cy="3079791"/>
          </a:xfrm>
          <a:prstGeom prst="rect">
            <a:avLst/>
          </a:prstGeom>
          <a:noFill/>
          <a:ln>
            <a:noFill/>
          </a:ln>
        </p:spPr>
      </p:pic>
    </p:spTree>
    <p:extLst>
      <p:ext uri="{BB962C8B-B14F-4D97-AF65-F5344CB8AC3E}">
        <p14:creationId xmlns:p14="http://schemas.microsoft.com/office/powerpoint/2010/main" val="3715278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81;p15">
            <a:extLst>
              <a:ext uri="{FF2B5EF4-FFF2-40B4-BE49-F238E27FC236}">
                <a16:creationId xmlns:a16="http://schemas.microsoft.com/office/drawing/2014/main" id="{20AA9ADA-031E-EC61-E125-B88C76369299}"/>
              </a:ext>
            </a:extLst>
          </p:cNvPr>
          <p:cNvSpPr/>
          <p:nvPr/>
        </p:nvSpPr>
        <p:spPr>
          <a:xfrm>
            <a:off x="296934" y="2050289"/>
            <a:ext cx="9492526" cy="4464027"/>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 name="Title"/>
          <p:cNvSpPr>
            <a:spLocks noGrp="1"/>
          </p:cNvSpPr>
          <p:nvPr>
            <p:ph type="title"/>
          </p:nvPr>
        </p:nvSpPr>
        <p:spPr>
          <a:xfrm>
            <a:off x="1493167" y="1400839"/>
            <a:ext cx="2816772" cy="479439"/>
          </a:xfrm>
        </p:spPr>
        <p:txBody>
          <a:bodyPr>
            <a:normAutofit fontScale="90000"/>
          </a:bodyPr>
          <a:lstStyle/>
          <a:p>
            <a:r>
              <a:rPr lang="en-US" sz="3000" dirty="0"/>
              <a:t>Requirements</a:t>
            </a:r>
          </a:p>
        </p:txBody>
      </p:sp>
      <p:sp>
        <p:nvSpPr>
          <p:cNvPr id="8" name="Content Placeholder">
            <a:extLst>
              <a:ext uri="{FF2B5EF4-FFF2-40B4-BE49-F238E27FC236}">
                <a16:creationId xmlns:a16="http://schemas.microsoft.com/office/drawing/2014/main" id="{B5446D22-7657-8B45-512D-9098D4EA462F}"/>
              </a:ext>
            </a:extLst>
          </p:cNvPr>
          <p:cNvSpPr txBox="1">
            <a:spLocks/>
          </p:cNvSpPr>
          <p:nvPr/>
        </p:nvSpPr>
        <p:spPr>
          <a:xfrm>
            <a:off x="545029" y="2212786"/>
            <a:ext cx="8365890" cy="4194887"/>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When changing your sex designation, you have the options of M (male), F (female), or X (gender neutral) or not to display the sex designation field at all. Depending on your chosen designation, your process will be different.</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You must be born in Ontario, and 16 years of age or older to complete this application. Along with the forms, you must provide:</a:t>
            </a:r>
          </a:p>
          <a:p>
            <a:pPr marL="342900" indent="-342900">
              <a:lnSpc>
                <a:spcPct val="120000"/>
              </a:lnSpc>
              <a:buFont typeface="+mj-lt"/>
              <a:buAutoNum type="arabicPeriod"/>
            </a:pPr>
            <a:r>
              <a:rPr lang="en-CA" sz="1700" dirty="0">
                <a:latin typeface="Arial" panose="020B0604020202020204" pitchFamily="34" charset="0"/>
                <a:ea typeface="Arial" panose="020B0604020202020204" pitchFamily="34" charset="0"/>
              </a:rPr>
              <a:t>A letter from a licensed doctor or psychologist in good-standing, written on the doctor’s letterhead, stating that the doctor has examined or treated you and they can attest that the updated designation is appropriate, and signed by the doctor</a:t>
            </a:r>
          </a:p>
          <a:p>
            <a:pPr marL="342900" indent="-342900">
              <a:lnSpc>
                <a:spcPct val="120000"/>
              </a:lnSpc>
              <a:buFont typeface="+mj-lt"/>
              <a:buAutoNum type="arabicPeriod"/>
            </a:pPr>
            <a:r>
              <a:rPr lang="en-CA" sz="1700" dirty="0">
                <a:latin typeface="Arial" panose="020B0604020202020204" pitchFamily="34" charset="0"/>
                <a:ea typeface="Arial" panose="020B0604020202020204" pitchFamily="34" charset="0"/>
              </a:rPr>
              <a:t>All previously issued short- and long-form birth certificates and certified copies of your birth registration</a:t>
            </a:r>
          </a:p>
          <a:p>
            <a:pPr marL="342900" indent="-342900">
              <a:lnSpc>
                <a:spcPct val="120000"/>
              </a:lnSpc>
              <a:buFont typeface="+mj-lt"/>
              <a:buAutoNum type="arabicPeriod"/>
            </a:pPr>
            <a:r>
              <a:rPr lang="en-CA" sz="1700" dirty="0">
                <a:latin typeface="Arial" panose="020B0604020202020204" pitchFamily="34" charset="0"/>
                <a:ea typeface="Arial" panose="020B0604020202020204" pitchFamily="34" charset="0"/>
              </a:rPr>
              <a:t>A completed application form and declaration, along with any applicable fees</a:t>
            </a:r>
          </a:p>
          <a:p>
            <a:pPr marL="0" indent="0">
              <a:lnSpc>
                <a:spcPct val="120000"/>
              </a:lnSpc>
              <a:buFont typeface="Neue Haas Grotesk Text Pro" panose="020B0504020202020204" pitchFamily="34" charset="0"/>
              <a:buNone/>
            </a:pPr>
            <a:endParaRPr lang="en-CA" sz="1700"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endParaRPr lang="en-CA" sz="1700" dirty="0">
              <a:latin typeface="Arial" panose="020B0604020202020204" pitchFamily="34" charset="0"/>
              <a:ea typeface="Arial" panose="020B0604020202020204" pitchFamily="34" charset="0"/>
            </a:endParaRPr>
          </a:p>
        </p:txBody>
      </p:sp>
      <p:pic>
        <p:nvPicPr>
          <p:cNvPr id="6" name="Picture 5" descr="Pen placed on top of a signature line">
            <a:extLst>
              <a:ext uri="{FF2B5EF4-FFF2-40B4-BE49-F238E27FC236}">
                <a16:creationId xmlns:a16="http://schemas.microsoft.com/office/drawing/2014/main" id="{594027A6-241D-0763-ED73-3D5EF25A4CA2}"/>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l="44475" r="18731"/>
          <a:stretch/>
        </p:blipFill>
        <p:spPr>
          <a:xfrm>
            <a:off x="9139977" y="358599"/>
            <a:ext cx="2790948" cy="5056084"/>
          </a:xfrm>
          <a:prstGeom prst="rect">
            <a:avLst/>
          </a:prstGeom>
        </p:spPr>
      </p:pic>
      <p:sp>
        <p:nvSpPr>
          <p:cNvPr id="3" name="Title">
            <a:extLst>
              <a:ext uri="{FF2B5EF4-FFF2-40B4-BE49-F238E27FC236}">
                <a16:creationId xmlns:a16="http://schemas.microsoft.com/office/drawing/2014/main" id="{D6FEA536-FEEE-BE9F-108F-2035205DD148}"/>
              </a:ext>
            </a:extLst>
          </p:cNvPr>
          <p:cNvSpPr txBox="1">
            <a:spLocks/>
          </p:cNvSpPr>
          <p:nvPr/>
        </p:nvSpPr>
        <p:spPr>
          <a:xfrm>
            <a:off x="1237246" y="725465"/>
            <a:ext cx="9987802" cy="721166"/>
          </a:xfrm>
          <a:prstGeom prst="rect">
            <a:avLst/>
          </a:prstGeom>
        </p:spPr>
        <p:txBody>
          <a:bodyPr vert="horz" lIns="91440" tIns="45720" rIns="91440" bIns="45720" rtlCol="0" anchor="t">
            <a:normAutofit fontScale="975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birth certificates</a:t>
            </a:r>
          </a:p>
        </p:txBody>
      </p:sp>
    </p:spTree>
    <p:extLst>
      <p:ext uri="{BB962C8B-B14F-4D97-AF65-F5344CB8AC3E}">
        <p14:creationId xmlns:p14="http://schemas.microsoft.com/office/powerpoint/2010/main" val="1631178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D2A0ADA2-E22E-728F-9217-B3BDB1CEBDFE}"/>
              </a:ext>
            </a:extLst>
          </p:cNvPr>
          <p:cNvSpPr/>
          <p:nvPr/>
        </p:nvSpPr>
        <p:spPr>
          <a:xfrm>
            <a:off x="439420" y="2555652"/>
            <a:ext cx="9792761" cy="2874119"/>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9" name="Title">
            <a:extLst>
              <a:ext uri="{FF2B5EF4-FFF2-40B4-BE49-F238E27FC236}">
                <a16:creationId xmlns:a16="http://schemas.microsoft.com/office/drawing/2014/main" id="{37F21D88-DF47-930F-6838-D4FFD5615B93}"/>
              </a:ext>
            </a:extLst>
          </p:cNvPr>
          <p:cNvSpPr txBox="1">
            <a:spLocks/>
          </p:cNvSpPr>
          <p:nvPr/>
        </p:nvSpPr>
        <p:spPr>
          <a:xfrm>
            <a:off x="1493166" y="1400839"/>
            <a:ext cx="6231937" cy="47943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3200" dirty="0"/>
              <a:t>Commissioning</a:t>
            </a:r>
            <a:endParaRPr lang="en-US" sz="3000" dirty="0"/>
          </a:p>
        </p:txBody>
      </p:sp>
      <p:sp>
        <p:nvSpPr>
          <p:cNvPr id="15" name="Content Placeholder">
            <a:extLst>
              <a:ext uri="{FF2B5EF4-FFF2-40B4-BE49-F238E27FC236}">
                <a16:creationId xmlns:a16="http://schemas.microsoft.com/office/drawing/2014/main" id="{C40A73A5-2EC2-E864-1872-7378B9B74086}"/>
              </a:ext>
            </a:extLst>
          </p:cNvPr>
          <p:cNvSpPr txBox="1">
            <a:spLocks/>
          </p:cNvSpPr>
          <p:nvPr/>
        </p:nvSpPr>
        <p:spPr>
          <a:xfrm>
            <a:off x="677523" y="2734245"/>
            <a:ext cx="5337671" cy="3043913"/>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2100" dirty="0">
                <a:latin typeface="Arial" panose="020B0604020202020204" pitchFamily="34" charset="0"/>
                <a:ea typeface="Arial" panose="020B0604020202020204" pitchFamily="34" charset="0"/>
              </a:rPr>
              <a:t>Just like the name change application, you must sign the statutory declaration of this application in front of a commissioner for taking affidavits, so please factor that into your plan as you begin to work through your documents.</a:t>
            </a:r>
          </a:p>
        </p:txBody>
      </p:sp>
      <p:pic>
        <p:nvPicPr>
          <p:cNvPr id="3" name="Picture 2" descr="Hand with a gavel">
            <a:extLst>
              <a:ext uri="{FF2B5EF4-FFF2-40B4-BE49-F238E27FC236}">
                <a16:creationId xmlns:a16="http://schemas.microsoft.com/office/drawing/2014/main" id="{3F3719BE-7E29-49FE-C0C4-C133B8BF7478}"/>
              </a:ext>
            </a:extLst>
          </p:cNvPr>
          <p:cNvPicPr>
            <a:picLocks noChangeAspect="1"/>
          </p:cNvPicPr>
          <p:nvPr/>
        </p:nvPicPr>
        <p:blipFill rotWithShape="1">
          <a:blip r:embed="rId2">
            <a:extLst>
              <a:ext uri="{28A0092B-C50C-407E-A947-70E740481C1C}">
                <a14:useLocalDpi xmlns:a14="http://schemas.microsoft.com/office/drawing/2010/main" val="0"/>
              </a:ext>
            </a:extLst>
          </a:blip>
          <a:srcRect l="32221" r="18390"/>
          <a:stretch/>
        </p:blipFill>
        <p:spPr>
          <a:xfrm>
            <a:off x="7760234" y="352077"/>
            <a:ext cx="2932709" cy="3958695"/>
          </a:xfrm>
          <a:prstGeom prst="rect">
            <a:avLst/>
          </a:prstGeom>
        </p:spPr>
      </p:pic>
      <p:sp>
        <p:nvSpPr>
          <p:cNvPr id="2" name="Title">
            <a:extLst>
              <a:ext uri="{FF2B5EF4-FFF2-40B4-BE49-F238E27FC236}">
                <a16:creationId xmlns:a16="http://schemas.microsoft.com/office/drawing/2014/main" id="{A377BFBF-FE19-65E1-A997-D946D8E471C9}"/>
              </a:ext>
            </a:extLst>
          </p:cNvPr>
          <p:cNvSpPr txBox="1">
            <a:spLocks/>
          </p:cNvSpPr>
          <p:nvPr/>
        </p:nvSpPr>
        <p:spPr>
          <a:xfrm>
            <a:off x="1237246" y="725465"/>
            <a:ext cx="9987802" cy="721166"/>
          </a:xfrm>
          <a:prstGeom prst="rect">
            <a:avLst/>
          </a:prstGeom>
        </p:spPr>
        <p:txBody>
          <a:bodyPr vert="horz" lIns="91440" tIns="45720" rIns="91440" bIns="45720" rtlCol="0" anchor="t">
            <a:normAutofit fontScale="975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birth certificates</a:t>
            </a:r>
          </a:p>
        </p:txBody>
      </p:sp>
      <p:pic>
        <p:nvPicPr>
          <p:cNvPr id="4" name="Google Shape;221;p38">
            <a:extLst>
              <a:ext uri="{FF2B5EF4-FFF2-40B4-BE49-F238E27FC236}">
                <a16:creationId xmlns:a16="http://schemas.microsoft.com/office/drawing/2014/main" id="{6DD612AA-7E94-C8B2-54DE-963C9385202D}"/>
              </a:ext>
            </a:extLst>
          </p:cNvPr>
          <p:cNvPicPr preferRelativeResize="0"/>
          <p:nvPr/>
        </p:nvPicPr>
        <p:blipFill rotWithShape="1">
          <a:blip r:embed="rId3">
            <a:alphaModFix/>
          </a:blip>
          <a:srcRect b="29862"/>
          <a:stretch/>
        </p:blipFill>
        <p:spPr>
          <a:xfrm>
            <a:off x="6253297" y="3904656"/>
            <a:ext cx="5337671" cy="2363413"/>
          </a:xfrm>
          <a:prstGeom prst="rect">
            <a:avLst/>
          </a:prstGeom>
          <a:noFill/>
          <a:ln>
            <a:noFill/>
          </a:ln>
        </p:spPr>
      </p:pic>
    </p:spTree>
    <p:extLst>
      <p:ext uri="{BB962C8B-B14F-4D97-AF65-F5344CB8AC3E}">
        <p14:creationId xmlns:p14="http://schemas.microsoft.com/office/powerpoint/2010/main" val="1824214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D2A0ADA2-E22E-728F-9217-B3BDB1CEBDFE}"/>
              </a:ext>
            </a:extLst>
          </p:cNvPr>
          <p:cNvSpPr/>
          <p:nvPr/>
        </p:nvSpPr>
        <p:spPr>
          <a:xfrm>
            <a:off x="354045" y="2162958"/>
            <a:ext cx="6635477" cy="3883024"/>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9" name="Title">
            <a:extLst>
              <a:ext uri="{FF2B5EF4-FFF2-40B4-BE49-F238E27FC236}">
                <a16:creationId xmlns:a16="http://schemas.microsoft.com/office/drawing/2014/main" id="{37F21D88-DF47-930F-6838-D4FFD5615B93}"/>
              </a:ext>
            </a:extLst>
          </p:cNvPr>
          <p:cNvSpPr txBox="1">
            <a:spLocks/>
          </p:cNvSpPr>
          <p:nvPr/>
        </p:nvSpPr>
        <p:spPr>
          <a:xfrm>
            <a:off x="1493166" y="1400839"/>
            <a:ext cx="6231937" cy="47943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3200" dirty="0"/>
              <a:t>Submitting your application</a:t>
            </a:r>
            <a:endParaRPr lang="en-US" sz="3000" dirty="0"/>
          </a:p>
        </p:txBody>
      </p:sp>
      <p:sp>
        <p:nvSpPr>
          <p:cNvPr id="15" name="Content Placeholder">
            <a:extLst>
              <a:ext uri="{FF2B5EF4-FFF2-40B4-BE49-F238E27FC236}">
                <a16:creationId xmlns:a16="http://schemas.microsoft.com/office/drawing/2014/main" id="{C40A73A5-2EC2-E864-1872-7378B9B74086}"/>
              </a:ext>
            </a:extLst>
          </p:cNvPr>
          <p:cNvSpPr txBox="1">
            <a:spLocks/>
          </p:cNvSpPr>
          <p:nvPr/>
        </p:nvSpPr>
        <p:spPr>
          <a:xfrm>
            <a:off x="553415" y="2347895"/>
            <a:ext cx="6110432" cy="3571905"/>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While there used to be a fee for changing your sex designation, </a:t>
            </a:r>
            <a:r>
              <a:rPr lang="en-CA" sz="1700" dirty="0" err="1">
                <a:latin typeface="Arial" panose="020B0604020202020204" pitchFamily="34" charset="0"/>
                <a:ea typeface="Arial" panose="020B0604020202020204" pitchFamily="34" charset="0"/>
              </a:rPr>
              <a:t>ServiceOntario</a:t>
            </a:r>
            <a:r>
              <a:rPr lang="en-CA" sz="1700" dirty="0">
                <a:latin typeface="Arial" panose="020B0604020202020204" pitchFamily="34" charset="0"/>
                <a:ea typeface="Arial" panose="020B0604020202020204" pitchFamily="34" charset="0"/>
              </a:rPr>
              <a:t> began waiving this fee back in 2021. They have continued to periodically extend the window for free applications, and currently do not list a fee, however please make sure to double-check this policy is still in standing at the time of submission.</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There also may be fees applicable for copies of short- or long-form birth certificates or registrations (unless submitting at the same time as an Ontario name change for an individual born in Ontario, which will be included in that fee).</a:t>
            </a:r>
          </a:p>
        </p:txBody>
      </p:sp>
      <p:sp>
        <p:nvSpPr>
          <p:cNvPr id="17" name="Google Shape;81;p15">
            <a:extLst>
              <a:ext uri="{FF2B5EF4-FFF2-40B4-BE49-F238E27FC236}">
                <a16:creationId xmlns:a16="http://schemas.microsoft.com/office/drawing/2014/main" id="{82A11990-0B0E-05A7-F9AE-D39FD766DA51}"/>
              </a:ext>
            </a:extLst>
          </p:cNvPr>
          <p:cNvSpPr/>
          <p:nvPr/>
        </p:nvSpPr>
        <p:spPr>
          <a:xfrm>
            <a:off x="7313123" y="1446631"/>
            <a:ext cx="4524831" cy="4599351"/>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9" name="TextBox 18">
            <a:extLst>
              <a:ext uri="{FF2B5EF4-FFF2-40B4-BE49-F238E27FC236}">
                <a16:creationId xmlns:a16="http://schemas.microsoft.com/office/drawing/2014/main" id="{943346A4-CFA1-07E1-46BE-8D360AA7479A}"/>
              </a:ext>
            </a:extLst>
          </p:cNvPr>
          <p:cNvSpPr txBox="1"/>
          <p:nvPr/>
        </p:nvSpPr>
        <p:spPr>
          <a:xfrm>
            <a:off x="7464066" y="1625804"/>
            <a:ext cx="4145225" cy="4293996"/>
          </a:xfrm>
          <a:prstGeom prst="rect">
            <a:avLst/>
          </a:prstGeom>
          <a:noFill/>
        </p:spPr>
        <p:txBody>
          <a:bodyPr wrap="square" rtlCol="0">
            <a:spAutoFit/>
          </a:bodyPr>
          <a:lstStyle/>
          <a:p>
            <a:pPr marL="0" indent="0">
              <a:lnSpc>
                <a:spcPct val="120000"/>
              </a:lnSpc>
              <a:buFont typeface="Neue Haas Grotesk Text Pro" panose="020B0504020202020204" pitchFamily="34" charset="0"/>
              <a:buNone/>
            </a:pPr>
            <a:r>
              <a:rPr lang="en-CA" sz="1600" b="1" dirty="0">
                <a:latin typeface="Arial" panose="020B0604020202020204" pitchFamily="34" charset="0"/>
                <a:ea typeface="Arial" panose="020B0604020202020204" pitchFamily="34" charset="0"/>
              </a:rPr>
              <a:t>You can mail your application to:</a:t>
            </a:r>
          </a:p>
          <a:p>
            <a:pPr marL="0" indent="0">
              <a:lnSpc>
                <a:spcPct val="120000"/>
              </a:lnSpc>
              <a:buFont typeface="Neue Haas Grotesk Text Pro" panose="020B0504020202020204" pitchFamily="34" charset="0"/>
              <a:buNone/>
            </a:pPr>
            <a:r>
              <a:rPr lang="en-CA" sz="1400" dirty="0">
                <a:latin typeface="Arial" panose="020B0604020202020204" pitchFamily="34" charset="0"/>
                <a:ea typeface="Arial" panose="020B0604020202020204" pitchFamily="34" charset="0"/>
              </a:rPr>
              <a:t>Office of the Registrar General</a:t>
            </a:r>
          </a:p>
          <a:p>
            <a:pPr marL="0" indent="0">
              <a:lnSpc>
                <a:spcPct val="120000"/>
              </a:lnSpc>
              <a:buFont typeface="Neue Haas Grotesk Text Pro" panose="020B0504020202020204" pitchFamily="34" charset="0"/>
              <a:buNone/>
            </a:pPr>
            <a:r>
              <a:rPr lang="en-CA" sz="1400" dirty="0">
                <a:latin typeface="Arial" panose="020B0604020202020204" pitchFamily="34" charset="0"/>
                <a:ea typeface="Arial" panose="020B0604020202020204" pitchFamily="34" charset="0"/>
              </a:rPr>
              <a:t>189 Red River Road, P.O. Box 3000</a:t>
            </a:r>
          </a:p>
          <a:p>
            <a:pPr marL="0" indent="0">
              <a:lnSpc>
                <a:spcPct val="120000"/>
              </a:lnSpc>
              <a:buFont typeface="Neue Haas Grotesk Text Pro" panose="020B0504020202020204" pitchFamily="34" charset="0"/>
              <a:buNone/>
            </a:pPr>
            <a:r>
              <a:rPr lang="en-CA" sz="1400" dirty="0">
                <a:latin typeface="Arial" panose="020B0604020202020204" pitchFamily="34" charset="0"/>
                <a:ea typeface="Arial" panose="020B0604020202020204" pitchFamily="34" charset="0"/>
              </a:rPr>
              <a:t>Thunder Bay, Ontario</a:t>
            </a:r>
          </a:p>
          <a:p>
            <a:pPr marL="0" indent="0">
              <a:lnSpc>
                <a:spcPct val="120000"/>
              </a:lnSpc>
              <a:buFont typeface="Neue Haas Grotesk Text Pro" panose="020B0504020202020204" pitchFamily="34" charset="0"/>
              <a:buNone/>
            </a:pPr>
            <a:r>
              <a:rPr lang="en-CA" sz="1400" dirty="0">
                <a:latin typeface="Arial" panose="020B0604020202020204" pitchFamily="34" charset="0"/>
                <a:ea typeface="Arial" panose="020B0604020202020204" pitchFamily="34" charset="0"/>
              </a:rPr>
              <a:t>P7B 5W0</a:t>
            </a:r>
          </a:p>
          <a:p>
            <a:pPr marL="0" indent="0">
              <a:lnSpc>
                <a:spcPct val="120000"/>
              </a:lnSpc>
              <a:buFont typeface="Neue Haas Grotesk Text Pro" panose="020B0504020202020204" pitchFamily="34" charset="0"/>
              <a:buNone/>
            </a:pPr>
            <a:endParaRPr lang="en-CA" sz="1300"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r>
              <a:rPr lang="en-CA" sz="1600" dirty="0">
                <a:latin typeface="Arial" panose="020B0604020202020204" pitchFamily="34" charset="0"/>
                <a:ea typeface="Arial" panose="020B0604020202020204" pitchFamily="34" charset="0"/>
              </a:rPr>
              <a:t>If mailing at the same time as a name change, you can mail all documents in one envelope to the address listed under that section.</a:t>
            </a:r>
          </a:p>
          <a:p>
            <a:pPr marL="0" indent="0">
              <a:lnSpc>
                <a:spcPct val="120000"/>
              </a:lnSpc>
              <a:buFont typeface="Neue Haas Grotesk Text Pro" panose="020B0504020202020204" pitchFamily="34" charset="0"/>
              <a:buNone/>
            </a:pPr>
            <a:endParaRPr lang="en-CA" sz="1600"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r>
              <a:rPr lang="en-CA" sz="1600" dirty="0">
                <a:latin typeface="Arial" panose="020B0604020202020204" pitchFamily="34" charset="0"/>
                <a:ea typeface="Arial" panose="020B0604020202020204" pitchFamily="34" charset="0"/>
              </a:rPr>
              <a:t>If being filed without a name change, I recommend a tracked envelope as with that application. Photocopied, faxed, or e-signed documents will not be accepted. </a:t>
            </a:r>
          </a:p>
        </p:txBody>
      </p:sp>
      <p:sp>
        <p:nvSpPr>
          <p:cNvPr id="2" name="Title">
            <a:extLst>
              <a:ext uri="{FF2B5EF4-FFF2-40B4-BE49-F238E27FC236}">
                <a16:creationId xmlns:a16="http://schemas.microsoft.com/office/drawing/2014/main" id="{22E52CD4-C21D-52BF-33E1-49A8B98E6C0E}"/>
              </a:ext>
            </a:extLst>
          </p:cNvPr>
          <p:cNvSpPr txBox="1">
            <a:spLocks/>
          </p:cNvSpPr>
          <p:nvPr/>
        </p:nvSpPr>
        <p:spPr>
          <a:xfrm>
            <a:off x="1237246" y="725465"/>
            <a:ext cx="9987802" cy="721166"/>
          </a:xfrm>
          <a:prstGeom prst="rect">
            <a:avLst/>
          </a:prstGeom>
        </p:spPr>
        <p:txBody>
          <a:bodyPr vert="horz" lIns="91440" tIns="45720" rIns="91440" bIns="45720" rtlCol="0" anchor="t">
            <a:normAutofit fontScale="975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birth certificates</a:t>
            </a:r>
          </a:p>
        </p:txBody>
      </p:sp>
    </p:spTree>
    <p:extLst>
      <p:ext uri="{BB962C8B-B14F-4D97-AF65-F5344CB8AC3E}">
        <p14:creationId xmlns:p14="http://schemas.microsoft.com/office/powerpoint/2010/main" val="1541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1;p15">
            <a:extLst>
              <a:ext uri="{FF2B5EF4-FFF2-40B4-BE49-F238E27FC236}">
                <a16:creationId xmlns:a16="http://schemas.microsoft.com/office/drawing/2014/main" id="{199BF403-FBF8-6BB4-3CC5-D4AA28F7B3C2}"/>
              </a:ext>
            </a:extLst>
          </p:cNvPr>
          <p:cNvSpPr/>
          <p:nvPr/>
        </p:nvSpPr>
        <p:spPr>
          <a:xfrm>
            <a:off x="484987" y="1934253"/>
            <a:ext cx="11222026" cy="3916026"/>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 name="Title"/>
          <p:cNvSpPr>
            <a:spLocks noGrp="1"/>
          </p:cNvSpPr>
          <p:nvPr>
            <p:ph type="title"/>
          </p:nvPr>
        </p:nvSpPr>
        <p:spPr>
          <a:xfrm>
            <a:off x="1278519" y="745027"/>
            <a:ext cx="5004796" cy="2042160"/>
          </a:xfrm>
        </p:spPr>
        <p:txBody>
          <a:bodyPr>
            <a:normAutofit/>
          </a:bodyPr>
          <a:lstStyle/>
          <a:p>
            <a:r>
              <a:rPr lang="en-US" sz="5000" dirty="0"/>
              <a:t>Introduction</a:t>
            </a:r>
          </a:p>
        </p:txBody>
      </p:sp>
      <p:sp>
        <p:nvSpPr>
          <p:cNvPr id="3" name="Content Placeholder"/>
          <p:cNvSpPr>
            <a:spLocks noGrp="1"/>
          </p:cNvSpPr>
          <p:nvPr>
            <p:ph idx="1"/>
          </p:nvPr>
        </p:nvSpPr>
        <p:spPr>
          <a:xfrm>
            <a:off x="776253" y="2197095"/>
            <a:ext cx="10137228" cy="3452280"/>
          </a:xfrm>
        </p:spPr>
        <p:txBody>
          <a:bodyPr>
            <a:noAutofit/>
          </a:bodyPr>
          <a:lstStyle/>
          <a:p>
            <a:pPr marL="0" lvl="0" indent="0">
              <a:buNone/>
            </a:pPr>
            <a:r>
              <a:rPr lang="en-US" sz="2200" dirty="0"/>
              <a:t>Hello all and thank you for joining us! I’m excited to walk you through this presentation today, and I will make sure to leave time at the end for any questions you may have.</a:t>
            </a:r>
          </a:p>
          <a:p>
            <a:pPr marL="0" lvl="0" indent="0">
              <a:buNone/>
            </a:pPr>
            <a:r>
              <a:rPr lang="en-US" sz="2200" dirty="0"/>
              <a:t>If you would like a copy of my script, the slideshow I’ve prepared, or any of the forms &amp; applications we discuss today, you can download them right now at </a:t>
            </a:r>
            <a:r>
              <a:rPr lang="en-US" sz="2200" i="1" dirty="0" err="1">
                <a:hlinkClick r:id="rId2">
                  <a:extLst>
                    <a:ext uri="{A12FA001-AC4F-418D-AE19-62706E023703}">
                      <ahyp:hlinkClr xmlns:ahyp="http://schemas.microsoft.com/office/drawing/2018/hyperlinkcolor" val="tx"/>
                    </a:ext>
                  </a:extLst>
                </a:hlinkClick>
              </a:rPr>
              <a:t>danateagle.com</a:t>
            </a:r>
            <a:r>
              <a:rPr lang="en-US" sz="2200" i="1" dirty="0">
                <a:hlinkClick r:id="rId2">
                  <a:extLst>
                    <a:ext uri="{A12FA001-AC4F-418D-AE19-62706E023703}">
                      <ahyp:hlinkClr xmlns:ahyp="http://schemas.microsoft.com/office/drawing/2018/hyperlinkcolor" val="tx"/>
                    </a:ext>
                  </a:extLst>
                </a:hlinkClick>
              </a:rPr>
              <a:t>/trans-id-resources</a:t>
            </a:r>
            <a:r>
              <a:rPr lang="en-US" sz="2200" dirty="0"/>
              <a:t>, and they will be available at that web address for the next two weeks.</a:t>
            </a:r>
          </a:p>
        </p:txBody>
      </p:sp>
    </p:spTree>
    <p:extLst>
      <p:ext uri="{BB962C8B-B14F-4D97-AF65-F5344CB8AC3E}">
        <p14:creationId xmlns:p14="http://schemas.microsoft.com/office/powerpoint/2010/main" val="74704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D2A0ADA2-E22E-728F-9217-B3BDB1CEBDFE}"/>
              </a:ext>
            </a:extLst>
          </p:cNvPr>
          <p:cNvSpPr/>
          <p:nvPr/>
        </p:nvSpPr>
        <p:spPr>
          <a:xfrm>
            <a:off x="583323" y="2122005"/>
            <a:ext cx="8749863" cy="4168436"/>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9" name="Title">
            <a:extLst>
              <a:ext uri="{FF2B5EF4-FFF2-40B4-BE49-F238E27FC236}">
                <a16:creationId xmlns:a16="http://schemas.microsoft.com/office/drawing/2014/main" id="{37F21D88-DF47-930F-6838-D4FFD5615B93}"/>
              </a:ext>
            </a:extLst>
          </p:cNvPr>
          <p:cNvSpPr txBox="1">
            <a:spLocks/>
          </p:cNvSpPr>
          <p:nvPr/>
        </p:nvSpPr>
        <p:spPr>
          <a:xfrm>
            <a:off x="1493166" y="1400839"/>
            <a:ext cx="6231937" cy="47943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3200" dirty="0"/>
              <a:t>Important considerations</a:t>
            </a:r>
            <a:endParaRPr lang="en-US" sz="3000" dirty="0"/>
          </a:p>
        </p:txBody>
      </p:sp>
      <p:sp>
        <p:nvSpPr>
          <p:cNvPr id="15" name="Content Placeholder">
            <a:extLst>
              <a:ext uri="{FF2B5EF4-FFF2-40B4-BE49-F238E27FC236}">
                <a16:creationId xmlns:a16="http://schemas.microsoft.com/office/drawing/2014/main" id="{C40A73A5-2EC2-E864-1872-7378B9B74086}"/>
              </a:ext>
            </a:extLst>
          </p:cNvPr>
          <p:cNvSpPr txBox="1">
            <a:spLocks/>
          </p:cNvSpPr>
          <p:nvPr/>
        </p:nvSpPr>
        <p:spPr>
          <a:xfrm>
            <a:off x="850783" y="2347895"/>
            <a:ext cx="6527637" cy="378464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900" dirty="0">
                <a:latin typeface="Arial" panose="020B0604020202020204" pitchFamily="34" charset="0"/>
                <a:ea typeface="Arial" panose="020B0604020202020204" pitchFamily="34" charset="0"/>
              </a:rPr>
              <a:t>Birth certificates with a sex designation of X or no sex displayed are recognized by the Government of Ontario, who claim they do not endorse any rejection of valid Ontario birth certificates by any official body. However, unfortunately they also claim they cannot guarantee that these documents will be accepted by organizations in Ontario or in other jurisdictions.</a:t>
            </a:r>
          </a:p>
          <a:p>
            <a:pPr marL="0" indent="0">
              <a:lnSpc>
                <a:spcPct val="120000"/>
              </a:lnSpc>
              <a:buFont typeface="Neue Haas Grotesk Text Pro" panose="020B0504020202020204" pitchFamily="34" charset="0"/>
              <a:buNone/>
            </a:pPr>
            <a:r>
              <a:rPr lang="en-CA" sz="1900" dirty="0">
                <a:latin typeface="Arial" panose="020B0604020202020204" pitchFamily="34" charset="0"/>
                <a:ea typeface="Arial" panose="020B0604020202020204" pitchFamily="34" charset="0"/>
              </a:rPr>
              <a:t>If your application is complete and all requirements are met, you should receive your new birth certificate or registration in 6-8 weeks.</a:t>
            </a:r>
          </a:p>
        </p:txBody>
      </p:sp>
      <p:sp>
        <p:nvSpPr>
          <p:cNvPr id="3" name="Title">
            <a:extLst>
              <a:ext uri="{FF2B5EF4-FFF2-40B4-BE49-F238E27FC236}">
                <a16:creationId xmlns:a16="http://schemas.microsoft.com/office/drawing/2014/main" id="{968367F6-9105-C669-86CE-ED880FD74C65}"/>
              </a:ext>
            </a:extLst>
          </p:cNvPr>
          <p:cNvSpPr txBox="1">
            <a:spLocks/>
          </p:cNvSpPr>
          <p:nvPr/>
        </p:nvSpPr>
        <p:spPr>
          <a:xfrm>
            <a:off x="1237246" y="725465"/>
            <a:ext cx="9987802" cy="721166"/>
          </a:xfrm>
          <a:prstGeom prst="rect">
            <a:avLst/>
          </a:prstGeom>
        </p:spPr>
        <p:txBody>
          <a:bodyPr vert="horz" lIns="91440" tIns="45720" rIns="91440" bIns="45720" rtlCol="0" anchor="t">
            <a:normAutofit fontScale="975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birth certificates</a:t>
            </a:r>
          </a:p>
        </p:txBody>
      </p:sp>
      <p:pic>
        <p:nvPicPr>
          <p:cNvPr id="4" name="Google Shape;239;p41">
            <a:extLst>
              <a:ext uri="{FF2B5EF4-FFF2-40B4-BE49-F238E27FC236}">
                <a16:creationId xmlns:a16="http://schemas.microsoft.com/office/drawing/2014/main" id="{FC45F953-3B7A-8499-FC53-187C1D148FC0}"/>
              </a:ext>
            </a:extLst>
          </p:cNvPr>
          <p:cNvPicPr preferRelativeResize="0"/>
          <p:nvPr/>
        </p:nvPicPr>
        <p:blipFill>
          <a:blip r:embed="rId2">
            <a:alphaModFix/>
          </a:blip>
          <a:stretch>
            <a:fillRect/>
          </a:stretch>
        </p:blipFill>
        <p:spPr>
          <a:xfrm>
            <a:off x="7693571" y="412471"/>
            <a:ext cx="4356538" cy="6127654"/>
          </a:xfrm>
          <a:prstGeom prst="rect">
            <a:avLst/>
          </a:prstGeom>
          <a:noFill/>
          <a:ln>
            <a:noFill/>
          </a:ln>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7431B88A-5B8D-36B5-0384-AB41D9ED7B3D}"/>
                  </a:ext>
                </a:extLst>
              </p14:cNvPr>
              <p14:cNvContentPartPr/>
              <p14:nvPr/>
            </p14:nvContentPartPr>
            <p14:xfrm>
              <a:off x="9054940" y="4066641"/>
              <a:ext cx="1056240" cy="21960"/>
            </p14:xfrm>
          </p:contentPart>
        </mc:Choice>
        <mc:Fallback>
          <p:pic>
            <p:nvPicPr>
              <p:cNvPr id="6" name="Ink 5">
                <a:extLst>
                  <a:ext uri="{FF2B5EF4-FFF2-40B4-BE49-F238E27FC236}">
                    <a16:creationId xmlns:a16="http://schemas.microsoft.com/office/drawing/2014/main" id="{7431B88A-5B8D-36B5-0384-AB41D9ED7B3D}"/>
                  </a:ext>
                </a:extLst>
              </p:cNvPr>
              <p:cNvPicPr/>
              <p:nvPr/>
            </p:nvPicPr>
            <p:blipFill>
              <a:blip r:embed="rId4"/>
              <a:stretch>
                <a:fillRect/>
              </a:stretch>
            </p:blipFill>
            <p:spPr>
              <a:xfrm>
                <a:off x="8991919" y="4003641"/>
                <a:ext cx="1181923"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08FA1831-72C8-D2D2-FE4D-8016F5E97EE6}"/>
                  </a:ext>
                </a:extLst>
              </p14:cNvPr>
              <p14:cNvContentPartPr/>
              <p14:nvPr/>
            </p14:nvContentPartPr>
            <p14:xfrm>
              <a:off x="8378860" y="3540681"/>
              <a:ext cx="1354680" cy="66960"/>
            </p14:xfrm>
          </p:contentPart>
        </mc:Choice>
        <mc:Fallback>
          <p:pic>
            <p:nvPicPr>
              <p:cNvPr id="8" name="Ink 7">
                <a:extLst>
                  <a:ext uri="{FF2B5EF4-FFF2-40B4-BE49-F238E27FC236}">
                    <a16:creationId xmlns:a16="http://schemas.microsoft.com/office/drawing/2014/main" id="{08FA1831-72C8-D2D2-FE4D-8016F5E97EE6}"/>
                  </a:ext>
                </a:extLst>
              </p:cNvPr>
              <p:cNvPicPr/>
              <p:nvPr/>
            </p:nvPicPr>
            <p:blipFill>
              <a:blip r:embed="rId6"/>
              <a:stretch>
                <a:fillRect/>
              </a:stretch>
            </p:blipFill>
            <p:spPr>
              <a:xfrm>
                <a:off x="8315860" y="3477340"/>
                <a:ext cx="1480320" cy="19327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20BDAF9C-0D58-B7B3-866F-C5637B8B14BE}"/>
                  </a:ext>
                </a:extLst>
              </p14:cNvPr>
              <p14:cNvContentPartPr/>
              <p14:nvPr/>
            </p14:nvContentPartPr>
            <p14:xfrm>
              <a:off x="9057100" y="4488201"/>
              <a:ext cx="1306080" cy="21960"/>
            </p14:xfrm>
          </p:contentPart>
        </mc:Choice>
        <mc:Fallback>
          <p:pic>
            <p:nvPicPr>
              <p:cNvPr id="10" name="Ink 9">
                <a:extLst>
                  <a:ext uri="{FF2B5EF4-FFF2-40B4-BE49-F238E27FC236}">
                    <a16:creationId xmlns:a16="http://schemas.microsoft.com/office/drawing/2014/main" id="{20BDAF9C-0D58-B7B3-866F-C5637B8B14BE}"/>
                  </a:ext>
                </a:extLst>
              </p:cNvPr>
              <p:cNvPicPr/>
              <p:nvPr/>
            </p:nvPicPr>
            <p:blipFill>
              <a:blip r:embed="rId8"/>
              <a:stretch>
                <a:fillRect/>
              </a:stretch>
            </p:blipFill>
            <p:spPr>
              <a:xfrm>
                <a:off x="8994100" y="4425201"/>
                <a:ext cx="143172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EA560B79-B61F-39F8-0A42-4DADE93FC91A}"/>
                  </a:ext>
                </a:extLst>
              </p14:cNvPr>
              <p14:cNvContentPartPr/>
              <p14:nvPr/>
            </p14:nvContentPartPr>
            <p14:xfrm>
              <a:off x="9073300" y="4890681"/>
              <a:ext cx="1066320" cy="28440"/>
            </p14:xfrm>
          </p:contentPart>
        </mc:Choice>
        <mc:Fallback>
          <p:pic>
            <p:nvPicPr>
              <p:cNvPr id="12" name="Ink 11">
                <a:extLst>
                  <a:ext uri="{FF2B5EF4-FFF2-40B4-BE49-F238E27FC236}">
                    <a16:creationId xmlns:a16="http://schemas.microsoft.com/office/drawing/2014/main" id="{EA560B79-B61F-39F8-0A42-4DADE93FC91A}"/>
                  </a:ext>
                </a:extLst>
              </p:cNvPr>
              <p:cNvPicPr/>
              <p:nvPr/>
            </p:nvPicPr>
            <p:blipFill>
              <a:blip r:embed="rId10"/>
              <a:stretch>
                <a:fillRect/>
              </a:stretch>
            </p:blipFill>
            <p:spPr>
              <a:xfrm>
                <a:off x="9010279" y="4827681"/>
                <a:ext cx="1192002"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ED5BC314-E64C-C1F6-0593-D04DEFE83A12}"/>
                  </a:ext>
                </a:extLst>
              </p14:cNvPr>
              <p14:cNvContentPartPr/>
              <p14:nvPr/>
            </p14:nvContentPartPr>
            <p14:xfrm>
              <a:off x="9120100" y="5288841"/>
              <a:ext cx="982800" cy="49680"/>
            </p14:xfrm>
          </p:contentPart>
        </mc:Choice>
        <mc:Fallback>
          <p:pic>
            <p:nvPicPr>
              <p:cNvPr id="13" name="Ink 12">
                <a:extLst>
                  <a:ext uri="{FF2B5EF4-FFF2-40B4-BE49-F238E27FC236}">
                    <a16:creationId xmlns:a16="http://schemas.microsoft.com/office/drawing/2014/main" id="{ED5BC314-E64C-C1F6-0593-D04DEFE83A12}"/>
                  </a:ext>
                </a:extLst>
              </p:cNvPr>
              <p:cNvPicPr/>
              <p:nvPr/>
            </p:nvPicPr>
            <p:blipFill>
              <a:blip r:embed="rId12"/>
              <a:stretch>
                <a:fillRect/>
              </a:stretch>
            </p:blipFill>
            <p:spPr>
              <a:xfrm>
                <a:off x="9057100" y="5225841"/>
                <a:ext cx="1108440" cy="175320"/>
              </a:xfrm>
              <a:prstGeom prst="rect">
                <a:avLst/>
              </a:prstGeom>
            </p:spPr>
          </p:pic>
        </mc:Fallback>
      </mc:AlternateContent>
      <p:grpSp>
        <p:nvGrpSpPr>
          <p:cNvPr id="17" name="Group 16">
            <a:extLst>
              <a:ext uri="{FF2B5EF4-FFF2-40B4-BE49-F238E27FC236}">
                <a16:creationId xmlns:a16="http://schemas.microsoft.com/office/drawing/2014/main" id="{BB31AE68-8CC7-BE43-B702-00565B61C454}"/>
              </a:ext>
            </a:extLst>
          </p:cNvPr>
          <p:cNvGrpSpPr/>
          <p:nvPr/>
        </p:nvGrpSpPr>
        <p:grpSpPr>
          <a:xfrm>
            <a:off x="9049540" y="5700321"/>
            <a:ext cx="2714400" cy="52920"/>
            <a:chOff x="9049540" y="5700321"/>
            <a:chExt cx="2714400" cy="5292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B612F12-F1D3-D674-E739-477EBD305805}"/>
                    </a:ext>
                  </a:extLst>
                </p14:cNvPr>
                <p14:cNvContentPartPr/>
                <p14:nvPr/>
              </p14:nvContentPartPr>
              <p14:xfrm>
                <a:off x="9049540" y="5700321"/>
                <a:ext cx="843840" cy="52920"/>
              </p14:xfrm>
            </p:contentPart>
          </mc:Choice>
          <mc:Fallback xmlns="">
            <p:pic>
              <p:nvPicPr>
                <p:cNvPr id="14" name="Ink 13">
                  <a:extLst>
                    <a:ext uri="{FF2B5EF4-FFF2-40B4-BE49-F238E27FC236}">
                      <a16:creationId xmlns:a16="http://schemas.microsoft.com/office/drawing/2014/main" id="{7B612F12-F1D3-D674-E739-477EBD305805}"/>
                    </a:ext>
                  </a:extLst>
                </p:cNvPr>
                <p:cNvPicPr/>
                <p:nvPr/>
              </p:nvPicPr>
              <p:blipFill>
                <a:blip r:embed="rId14"/>
                <a:stretch>
                  <a:fillRect/>
                </a:stretch>
              </p:blipFill>
              <p:spPr>
                <a:xfrm>
                  <a:off x="8986900" y="5637321"/>
                  <a:ext cx="9694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06C870E5-A173-DE7C-765F-259A266055B2}"/>
                    </a:ext>
                  </a:extLst>
                </p14:cNvPr>
                <p14:cNvContentPartPr/>
                <p14:nvPr/>
              </p14:nvContentPartPr>
              <p14:xfrm>
                <a:off x="10893820" y="5743161"/>
                <a:ext cx="870120" cy="8280"/>
              </p14:xfrm>
            </p:contentPart>
          </mc:Choice>
          <mc:Fallback xmlns="">
            <p:pic>
              <p:nvPicPr>
                <p:cNvPr id="16" name="Ink 15">
                  <a:extLst>
                    <a:ext uri="{FF2B5EF4-FFF2-40B4-BE49-F238E27FC236}">
                      <a16:creationId xmlns:a16="http://schemas.microsoft.com/office/drawing/2014/main" id="{06C870E5-A173-DE7C-765F-259A266055B2}"/>
                    </a:ext>
                  </a:extLst>
                </p:cNvPr>
                <p:cNvPicPr/>
                <p:nvPr/>
              </p:nvPicPr>
              <p:blipFill>
                <a:blip r:embed="rId16"/>
                <a:stretch>
                  <a:fillRect/>
                </a:stretch>
              </p:blipFill>
              <p:spPr>
                <a:xfrm>
                  <a:off x="10831180" y="5680521"/>
                  <a:ext cx="995760" cy="133920"/>
                </a:xfrm>
                <a:prstGeom prst="rect">
                  <a:avLst/>
                </a:prstGeom>
              </p:spPr>
            </p:pic>
          </mc:Fallback>
        </mc:AlternateContent>
      </p:grpSp>
    </p:spTree>
    <p:extLst>
      <p:ext uri="{BB962C8B-B14F-4D97-AF65-F5344CB8AC3E}">
        <p14:creationId xmlns:p14="http://schemas.microsoft.com/office/powerpoint/2010/main" val="3089884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200635D7-A654-F5E4-DBCA-36C5C962BB25}"/>
              </a:ext>
            </a:extLst>
          </p:cNvPr>
          <p:cNvSpPr/>
          <p:nvPr/>
        </p:nvSpPr>
        <p:spPr>
          <a:xfrm>
            <a:off x="536548" y="2052894"/>
            <a:ext cx="11118903" cy="4449330"/>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 name="Content Placeholder">
            <a:extLst>
              <a:ext uri="{FF2B5EF4-FFF2-40B4-BE49-F238E27FC236}">
                <a16:creationId xmlns:a16="http://schemas.microsoft.com/office/drawing/2014/main" id="{7E2FEBA2-961E-A217-22E4-7F27B9C4B9FE}"/>
              </a:ext>
            </a:extLst>
          </p:cNvPr>
          <p:cNvSpPr txBox="1">
            <a:spLocks/>
          </p:cNvSpPr>
          <p:nvPr/>
        </p:nvSpPr>
        <p:spPr>
          <a:xfrm>
            <a:off x="767779" y="2178411"/>
            <a:ext cx="10642014" cy="414639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2000" dirty="0">
                <a:latin typeface="Arial" panose="020B0604020202020204" pitchFamily="34" charset="0"/>
                <a:ea typeface="Arial" panose="020B0604020202020204" pitchFamily="34" charset="0"/>
              </a:rPr>
              <a:t>When updating the sex designation on your driver’s licence or photo card, you have the options of M (male), F (female), or X (gender neutral). Depending on your chosen designation, your process will be different.</a:t>
            </a:r>
          </a:p>
          <a:p>
            <a:pPr marL="0" indent="0">
              <a:lnSpc>
                <a:spcPct val="120000"/>
              </a:lnSpc>
              <a:buFont typeface="Neue Haas Grotesk Text Pro" panose="020B0504020202020204" pitchFamily="34" charset="0"/>
              <a:buNone/>
            </a:pPr>
            <a:r>
              <a:rPr lang="en-CA" sz="2000" dirty="0">
                <a:latin typeface="Arial" panose="020B0604020202020204" pitchFamily="34" charset="0"/>
                <a:ea typeface="Arial" panose="020B0604020202020204" pitchFamily="34" charset="0"/>
              </a:rPr>
              <a:t>To change the sex designation on your driver’s licence to an X (gender neutral), you can simply visit a </a:t>
            </a:r>
            <a:r>
              <a:rPr lang="en-CA" sz="2000" dirty="0" err="1">
                <a:latin typeface="Arial" panose="020B0604020202020204" pitchFamily="34" charset="0"/>
                <a:ea typeface="Arial" panose="020B0604020202020204" pitchFamily="34" charset="0"/>
              </a:rPr>
              <a:t>ServiceOntario</a:t>
            </a:r>
            <a:r>
              <a:rPr lang="en-CA" sz="2000" dirty="0">
                <a:latin typeface="Arial" panose="020B0604020202020204" pitchFamily="34" charset="0"/>
                <a:ea typeface="Arial" panose="020B0604020202020204" pitchFamily="34" charset="0"/>
              </a:rPr>
              <a:t>. You do not require any supporting documents.</a:t>
            </a:r>
          </a:p>
          <a:p>
            <a:pPr marL="0" indent="0">
              <a:lnSpc>
                <a:spcPct val="120000"/>
              </a:lnSpc>
              <a:buFont typeface="Neue Haas Grotesk Text Pro" panose="020B0504020202020204" pitchFamily="34" charset="0"/>
              <a:buNone/>
            </a:pPr>
            <a:r>
              <a:rPr lang="en-CA" sz="2000" dirty="0">
                <a:latin typeface="Arial" panose="020B0604020202020204" pitchFamily="34" charset="0"/>
                <a:ea typeface="Arial" panose="020B0604020202020204" pitchFamily="34" charset="0"/>
              </a:rPr>
              <a:t>For binary sex designation changes, you can go to a </a:t>
            </a:r>
            <a:r>
              <a:rPr lang="en-CA" sz="2000" dirty="0" err="1">
                <a:latin typeface="Arial" panose="020B0604020202020204" pitchFamily="34" charset="0"/>
                <a:ea typeface="Arial" panose="020B0604020202020204" pitchFamily="34" charset="0"/>
              </a:rPr>
              <a:t>ServiceOntario</a:t>
            </a:r>
            <a:r>
              <a:rPr lang="en-CA" sz="2000" dirty="0">
                <a:latin typeface="Arial" panose="020B0604020202020204" pitchFamily="34" charset="0"/>
                <a:ea typeface="Arial" panose="020B0604020202020204" pitchFamily="34" charset="0"/>
              </a:rPr>
              <a:t> and bring an original document that indicates the updated sex designation. This can be your short or long-form birth certificate or a certified copy of a birth registration.</a:t>
            </a:r>
          </a:p>
          <a:p>
            <a:pPr marL="0" indent="0">
              <a:lnSpc>
                <a:spcPct val="120000"/>
              </a:lnSpc>
              <a:buFont typeface="Neue Haas Grotesk Text Pro" panose="020B0504020202020204" pitchFamily="34" charset="0"/>
              <a:buNone/>
            </a:pPr>
            <a:r>
              <a:rPr lang="en-CA" sz="2000" dirty="0">
                <a:latin typeface="Arial" panose="020B0604020202020204" pitchFamily="34" charset="0"/>
                <a:ea typeface="Arial" panose="020B0604020202020204" pitchFamily="34" charset="0"/>
              </a:rPr>
              <a:t>The driver’s license changes are free for anyone with an existing license. For those who do not drive, the photo card comes with a $35 fee. </a:t>
            </a:r>
          </a:p>
        </p:txBody>
      </p:sp>
      <p:sp>
        <p:nvSpPr>
          <p:cNvPr id="2" name="Title"/>
          <p:cNvSpPr>
            <a:spLocks noGrp="1"/>
          </p:cNvSpPr>
          <p:nvPr>
            <p:ph type="title"/>
          </p:nvPr>
        </p:nvSpPr>
        <p:spPr>
          <a:xfrm>
            <a:off x="1237245" y="725465"/>
            <a:ext cx="8862097" cy="721166"/>
          </a:xfrm>
        </p:spPr>
        <p:txBody>
          <a:bodyPr>
            <a:normAutofit/>
          </a:bodyPr>
          <a:lstStyle/>
          <a:p>
            <a:r>
              <a:rPr lang="en-US" sz="4000" dirty="0"/>
              <a:t>Driver’s licenses and photo cards</a:t>
            </a:r>
          </a:p>
        </p:txBody>
      </p:sp>
      <p:sp>
        <p:nvSpPr>
          <p:cNvPr id="5" name="Content Placeholder">
            <a:extLst>
              <a:ext uri="{FF2B5EF4-FFF2-40B4-BE49-F238E27FC236}">
                <a16:creationId xmlns:a16="http://schemas.microsoft.com/office/drawing/2014/main" id="{CEEE7930-8261-CDF6-9516-DBFA84C3126A}"/>
              </a:ext>
            </a:extLst>
          </p:cNvPr>
          <p:cNvSpPr txBox="1">
            <a:spLocks/>
          </p:cNvSpPr>
          <p:nvPr/>
        </p:nvSpPr>
        <p:spPr>
          <a:xfrm>
            <a:off x="1237245" y="1304740"/>
            <a:ext cx="10240521" cy="490536"/>
          </a:xfrm>
          <a:prstGeom prst="rect">
            <a:avLst/>
          </a:prstGeom>
        </p:spPr>
        <p:txBody>
          <a:bodyPr vert="horz" lIns="91440" tIns="45720" rIns="91440" bIns="45720" rtlCol="0" anchor="b">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US" sz="2000" i="1" dirty="0">
                <a:hlinkClick r:id="rId2">
                  <a:extLst>
                    <a:ext uri="{A12FA001-AC4F-418D-AE19-62706E023703}">
                      <ahyp:hlinkClr xmlns:ahyp="http://schemas.microsoft.com/office/drawing/2018/hyperlinkcolor" val="tx"/>
                    </a:ext>
                  </a:extLst>
                </a:hlinkClick>
              </a:rPr>
              <a:t>https://</a:t>
            </a:r>
            <a:r>
              <a:rPr lang="en-US" sz="2000" i="1" dirty="0" err="1">
                <a:hlinkClick r:id="rId2">
                  <a:extLst>
                    <a:ext uri="{A12FA001-AC4F-418D-AE19-62706E023703}">
                      <ahyp:hlinkClr xmlns:ahyp="http://schemas.microsoft.com/office/drawing/2018/hyperlinkcolor" val="tx"/>
                    </a:ext>
                  </a:extLst>
                </a:hlinkClick>
              </a:rPr>
              <a:t>www.ontario.ca</a:t>
            </a:r>
            <a:r>
              <a:rPr lang="en-US" sz="2000" i="1" dirty="0">
                <a:hlinkClick r:id="rId2">
                  <a:extLst>
                    <a:ext uri="{A12FA001-AC4F-418D-AE19-62706E023703}">
                      <ahyp:hlinkClr xmlns:ahyp="http://schemas.microsoft.com/office/drawing/2018/hyperlinkcolor" val="tx"/>
                    </a:ext>
                  </a:extLst>
                </a:hlinkClick>
              </a:rPr>
              <a:t>/page/change-sex-designation-your-government-ids</a:t>
            </a:r>
            <a:endParaRPr lang="en-US" sz="2000" i="1" dirty="0"/>
          </a:p>
        </p:txBody>
      </p:sp>
    </p:spTree>
    <p:extLst>
      <p:ext uri="{BB962C8B-B14F-4D97-AF65-F5344CB8AC3E}">
        <p14:creationId xmlns:p14="http://schemas.microsoft.com/office/powerpoint/2010/main" val="3574738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200635D7-A654-F5E4-DBCA-36C5C962BB25}"/>
              </a:ext>
            </a:extLst>
          </p:cNvPr>
          <p:cNvSpPr/>
          <p:nvPr/>
        </p:nvSpPr>
        <p:spPr>
          <a:xfrm>
            <a:off x="372775" y="2019709"/>
            <a:ext cx="8648395" cy="4449330"/>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 name="Content Placeholder">
            <a:extLst>
              <a:ext uri="{FF2B5EF4-FFF2-40B4-BE49-F238E27FC236}">
                <a16:creationId xmlns:a16="http://schemas.microsoft.com/office/drawing/2014/main" id="{7E2FEBA2-961E-A217-22E4-7F27B9C4B9FE}"/>
              </a:ext>
            </a:extLst>
          </p:cNvPr>
          <p:cNvSpPr txBox="1">
            <a:spLocks/>
          </p:cNvSpPr>
          <p:nvPr/>
        </p:nvSpPr>
        <p:spPr>
          <a:xfrm>
            <a:off x="604006" y="2254410"/>
            <a:ext cx="8075970" cy="414639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If you do not have a birth certificate or registration that represents the desired sex designation, you will need to bring the following two documents:</a:t>
            </a:r>
          </a:p>
          <a:p>
            <a:pPr marL="457200" indent="-457200">
              <a:lnSpc>
                <a:spcPct val="120000"/>
              </a:lnSpc>
              <a:buFont typeface="+mj-lt"/>
              <a:buAutoNum type="arabicPeriod"/>
            </a:pPr>
            <a:r>
              <a:rPr lang="en-CA" sz="1700" dirty="0">
                <a:latin typeface="Arial" panose="020B0604020202020204" pitchFamily="34" charset="0"/>
                <a:ea typeface="Arial" panose="020B0604020202020204" pitchFamily="34" charset="0"/>
              </a:rPr>
              <a:t>A letter from a licensed doctor or psychologist that is written on the doctor’s letterhead, states that the doctor has examined or treated you and they can attest that the updated designation is appropriate, and is signed by the doctor</a:t>
            </a:r>
          </a:p>
          <a:p>
            <a:pPr marL="457200" indent="-457200">
              <a:lnSpc>
                <a:spcPct val="120000"/>
              </a:lnSpc>
              <a:buFont typeface="+mj-lt"/>
              <a:buAutoNum type="arabicPeriod"/>
            </a:pPr>
            <a:r>
              <a:rPr lang="en-CA" sz="1700" dirty="0">
                <a:latin typeface="Arial" panose="020B0604020202020204" pitchFamily="34" charset="0"/>
                <a:ea typeface="Arial" panose="020B0604020202020204" pitchFamily="34" charset="0"/>
              </a:rPr>
              <a:t>A letter from you that includes the change you want to make, your full name and current address, your driver’s license number, and the name and address of the doctor or psychologist who has signed the other letter</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Surgery is no longer required as a condition for sex designation changes. However, if you have had surgery, you are able to present documentation from a recognized specialist instead of a letter from a doctor or psychologist.</a:t>
            </a:r>
          </a:p>
          <a:p>
            <a:pPr marL="0" indent="0">
              <a:lnSpc>
                <a:spcPct val="120000"/>
              </a:lnSpc>
              <a:buFont typeface="Neue Haas Grotesk Text Pro" panose="020B0504020202020204" pitchFamily="34" charset="0"/>
              <a:buNone/>
            </a:pPr>
            <a:endParaRPr lang="en-CA" sz="1700" dirty="0">
              <a:latin typeface="Arial" panose="020B0604020202020204" pitchFamily="34" charset="0"/>
              <a:ea typeface="Arial" panose="020B0604020202020204" pitchFamily="34" charset="0"/>
            </a:endParaRPr>
          </a:p>
        </p:txBody>
      </p:sp>
      <p:sp>
        <p:nvSpPr>
          <p:cNvPr id="2" name="Title"/>
          <p:cNvSpPr>
            <a:spLocks noGrp="1"/>
          </p:cNvSpPr>
          <p:nvPr>
            <p:ph type="title"/>
          </p:nvPr>
        </p:nvSpPr>
        <p:spPr>
          <a:xfrm>
            <a:off x="1237245" y="725465"/>
            <a:ext cx="8862097" cy="721166"/>
          </a:xfrm>
        </p:spPr>
        <p:txBody>
          <a:bodyPr>
            <a:normAutofit/>
          </a:bodyPr>
          <a:lstStyle/>
          <a:p>
            <a:r>
              <a:rPr lang="en-US" sz="4000" dirty="0"/>
              <a:t>Driver’s licenses and photo cards</a:t>
            </a:r>
          </a:p>
        </p:txBody>
      </p:sp>
      <p:sp>
        <p:nvSpPr>
          <p:cNvPr id="3" name="Title">
            <a:extLst>
              <a:ext uri="{FF2B5EF4-FFF2-40B4-BE49-F238E27FC236}">
                <a16:creationId xmlns:a16="http://schemas.microsoft.com/office/drawing/2014/main" id="{82A48BF8-25BD-D3AB-6783-B02E197618E7}"/>
              </a:ext>
            </a:extLst>
          </p:cNvPr>
          <p:cNvSpPr txBox="1">
            <a:spLocks/>
          </p:cNvSpPr>
          <p:nvPr/>
        </p:nvSpPr>
        <p:spPr>
          <a:xfrm>
            <a:off x="1493166" y="1400839"/>
            <a:ext cx="6231937" cy="47943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3200" dirty="0"/>
              <a:t>Other documentation</a:t>
            </a:r>
            <a:endParaRPr lang="en-US" sz="3000" dirty="0"/>
          </a:p>
        </p:txBody>
      </p:sp>
      <p:pic>
        <p:nvPicPr>
          <p:cNvPr id="4" name="Google Shape;257;p44">
            <a:extLst>
              <a:ext uri="{FF2B5EF4-FFF2-40B4-BE49-F238E27FC236}">
                <a16:creationId xmlns:a16="http://schemas.microsoft.com/office/drawing/2014/main" id="{CCC3D0DA-E5BF-C484-BCD6-46A9E149568C}"/>
              </a:ext>
            </a:extLst>
          </p:cNvPr>
          <p:cNvPicPr preferRelativeResize="0"/>
          <p:nvPr/>
        </p:nvPicPr>
        <p:blipFill>
          <a:blip r:embed="rId2">
            <a:alphaModFix/>
          </a:blip>
          <a:stretch>
            <a:fillRect/>
          </a:stretch>
        </p:blipFill>
        <p:spPr>
          <a:xfrm>
            <a:off x="9289628" y="2279174"/>
            <a:ext cx="2605372" cy="1642123"/>
          </a:xfrm>
          <a:prstGeom prst="rect">
            <a:avLst/>
          </a:prstGeom>
          <a:noFill/>
          <a:ln>
            <a:noFill/>
          </a:ln>
        </p:spPr>
      </p:pic>
      <p:pic>
        <p:nvPicPr>
          <p:cNvPr id="6" name="Google Shape;263;p45">
            <a:extLst>
              <a:ext uri="{FF2B5EF4-FFF2-40B4-BE49-F238E27FC236}">
                <a16:creationId xmlns:a16="http://schemas.microsoft.com/office/drawing/2014/main" id="{EF0E1EB9-7E00-B3EC-3A31-1F2827F60215}"/>
              </a:ext>
            </a:extLst>
          </p:cNvPr>
          <p:cNvPicPr preferRelativeResize="0"/>
          <p:nvPr/>
        </p:nvPicPr>
        <p:blipFill rotWithShape="1">
          <a:blip r:embed="rId3">
            <a:alphaModFix/>
          </a:blip>
          <a:srcRect t="10604" b="10612"/>
          <a:stretch/>
        </p:blipFill>
        <p:spPr>
          <a:xfrm>
            <a:off x="9289627" y="4219757"/>
            <a:ext cx="2605371" cy="1642123"/>
          </a:xfrm>
          <a:prstGeom prst="rect">
            <a:avLst/>
          </a:prstGeom>
          <a:noFill/>
          <a:ln>
            <a:noFill/>
          </a:ln>
        </p:spPr>
      </p:pic>
    </p:spTree>
    <p:extLst>
      <p:ext uri="{BB962C8B-B14F-4D97-AF65-F5344CB8AC3E}">
        <p14:creationId xmlns:p14="http://schemas.microsoft.com/office/powerpoint/2010/main" val="1959374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200635D7-A654-F5E4-DBCA-36C5C962BB25}"/>
              </a:ext>
            </a:extLst>
          </p:cNvPr>
          <p:cNvSpPr/>
          <p:nvPr/>
        </p:nvSpPr>
        <p:spPr>
          <a:xfrm>
            <a:off x="350279" y="2088970"/>
            <a:ext cx="6313568" cy="4249288"/>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 name="Content Placeholder">
            <a:extLst>
              <a:ext uri="{FF2B5EF4-FFF2-40B4-BE49-F238E27FC236}">
                <a16:creationId xmlns:a16="http://schemas.microsoft.com/office/drawing/2014/main" id="{7E2FEBA2-961E-A217-22E4-7F27B9C4B9FE}"/>
              </a:ext>
            </a:extLst>
          </p:cNvPr>
          <p:cNvSpPr txBox="1">
            <a:spLocks/>
          </p:cNvSpPr>
          <p:nvPr/>
        </p:nvSpPr>
        <p:spPr>
          <a:xfrm>
            <a:off x="526918" y="2290021"/>
            <a:ext cx="5836304" cy="3773353"/>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dirty="0">
                <a:latin typeface="Arial" panose="020B0604020202020204" pitchFamily="34" charset="0"/>
                <a:ea typeface="Arial" panose="020B0604020202020204" pitchFamily="34" charset="0"/>
              </a:rPr>
              <a:t>To update the sex designation on your Canadian passport, you will need to fill out the </a:t>
            </a:r>
            <a:r>
              <a:rPr lang="en-CA" b="1" i="1" dirty="0">
                <a:latin typeface="Arial" panose="020B0604020202020204" pitchFamily="34" charset="0"/>
                <a:ea typeface="Arial" panose="020B0604020202020204" pitchFamily="34" charset="0"/>
              </a:rPr>
              <a:t>Sex or Gender Identifier Update Request Form (PPTC-643).</a:t>
            </a:r>
          </a:p>
          <a:p>
            <a:pPr marL="0" indent="0">
              <a:lnSpc>
                <a:spcPct val="120000"/>
              </a:lnSpc>
              <a:buFont typeface="Neue Haas Grotesk Text Pro" panose="020B0504020202020204" pitchFamily="34" charset="0"/>
              <a:buNone/>
            </a:pPr>
            <a:r>
              <a:rPr lang="en-CA" sz="1600" dirty="0">
                <a:latin typeface="Arial" panose="020B0604020202020204" pitchFamily="34" charset="0"/>
                <a:ea typeface="Arial" panose="020B0604020202020204" pitchFamily="34" charset="0"/>
              </a:rPr>
              <a:t>As with other documents, when changing your sex designation, you have the options of M (male), F (female), or X (gender neutral).</a:t>
            </a:r>
          </a:p>
          <a:p>
            <a:pPr marL="0" indent="0">
              <a:lnSpc>
                <a:spcPct val="120000"/>
              </a:lnSpc>
              <a:buFont typeface="Neue Haas Grotesk Text Pro" panose="020B0504020202020204" pitchFamily="34" charset="0"/>
              <a:buNone/>
            </a:pPr>
            <a:r>
              <a:rPr lang="en-CA" sz="1600" dirty="0">
                <a:latin typeface="Arial" panose="020B0604020202020204" pitchFamily="34" charset="0"/>
                <a:ea typeface="Arial" panose="020B0604020202020204" pitchFamily="34" charset="0"/>
              </a:rPr>
              <a:t>You need to provide the supporting documents when you update your sex designation:</a:t>
            </a:r>
          </a:p>
          <a:p>
            <a:pPr marL="342900" indent="-342900">
              <a:lnSpc>
                <a:spcPct val="120000"/>
              </a:lnSpc>
              <a:buFont typeface="+mj-lt"/>
              <a:buAutoNum type="arabicPeriod"/>
            </a:pPr>
            <a:r>
              <a:rPr lang="en-CA" sz="1400" dirty="0">
                <a:latin typeface="Arial" panose="020B0604020202020204" pitchFamily="34" charset="0"/>
                <a:ea typeface="Arial" panose="020B0604020202020204" pitchFamily="34" charset="0"/>
              </a:rPr>
              <a:t>proof of citizenship (such as a birth certificate), proof of immigration status, or a previous passport</a:t>
            </a:r>
          </a:p>
          <a:p>
            <a:pPr marL="342900" indent="-342900">
              <a:lnSpc>
                <a:spcPct val="120000"/>
              </a:lnSpc>
              <a:buFont typeface="+mj-lt"/>
              <a:buAutoNum type="arabicPeriod"/>
            </a:pPr>
            <a:r>
              <a:rPr lang="en-CA" sz="1400" dirty="0">
                <a:latin typeface="Arial" panose="020B0604020202020204" pitchFamily="34" charset="0"/>
                <a:ea typeface="Arial" panose="020B0604020202020204" pitchFamily="34" charset="0"/>
              </a:rPr>
              <a:t>completed sex identifier update request form</a:t>
            </a:r>
            <a:endParaRPr lang="en-CA" sz="1600" dirty="0">
              <a:latin typeface="Arial" panose="020B0604020202020204" pitchFamily="34" charset="0"/>
              <a:ea typeface="Arial" panose="020B0604020202020204" pitchFamily="34" charset="0"/>
            </a:endParaRPr>
          </a:p>
        </p:txBody>
      </p:sp>
      <p:sp>
        <p:nvSpPr>
          <p:cNvPr id="2" name="Title"/>
          <p:cNvSpPr>
            <a:spLocks noGrp="1"/>
          </p:cNvSpPr>
          <p:nvPr>
            <p:ph type="title"/>
          </p:nvPr>
        </p:nvSpPr>
        <p:spPr>
          <a:xfrm>
            <a:off x="1237246" y="725465"/>
            <a:ext cx="9987802" cy="721166"/>
          </a:xfrm>
        </p:spPr>
        <p:txBody>
          <a:bodyPr>
            <a:normAutofit/>
          </a:bodyPr>
          <a:lstStyle/>
          <a:p>
            <a:r>
              <a:rPr lang="en-US" sz="4000" dirty="0"/>
              <a:t>Travel documents</a:t>
            </a:r>
          </a:p>
        </p:txBody>
      </p:sp>
      <p:sp>
        <p:nvSpPr>
          <p:cNvPr id="5" name="Content Placeholder">
            <a:extLst>
              <a:ext uri="{FF2B5EF4-FFF2-40B4-BE49-F238E27FC236}">
                <a16:creationId xmlns:a16="http://schemas.microsoft.com/office/drawing/2014/main" id="{CEEE7930-8261-CDF6-9516-DBFA84C3126A}"/>
              </a:ext>
            </a:extLst>
          </p:cNvPr>
          <p:cNvSpPr txBox="1">
            <a:spLocks/>
          </p:cNvSpPr>
          <p:nvPr/>
        </p:nvSpPr>
        <p:spPr>
          <a:xfrm>
            <a:off x="1237244" y="1225910"/>
            <a:ext cx="10595891" cy="490536"/>
          </a:xfrm>
          <a:prstGeom prst="rect">
            <a:avLst/>
          </a:prstGeom>
        </p:spPr>
        <p:txBody>
          <a:bodyPr vert="horz" lIns="91440" tIns="45720" rIns="91440" bIns="45720" rtlCol="0" anchor="b">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US" sz="1600" i="1" dirty="0">
                <a:hlinkClick r:id="rId3">
                  <a:extLst>
                    <a:ext uri="{A12FA001-AC4F-418D-AE19-62706E023703}">
                      <ahyp:hlinkClr xmlns:ahyp="http://schemas.microsoft.com/office/drawing/2018/hyperlinkcolor" val="tx"/>
                    </a:ext>
                  </a:extLst>
                </a:hlinkClick>
              </a:rPr>
              <a:t>https://</a:t>
            </a:r>
            <a:r>
              <a:rPr lang="en-US" sz="1600" i="1" dirty="0" err="1">
                <a:hlinkClick r:id="rId3">
                  <a:extLst>
                    <a:ext uri="{A12FA001-AC4F-418D-AE19-62706E023703}">
                      <ahyp:hlinkClr xmlns:ahyp="http://schemas.microsoft.com/office/drawing/2018/hyperlinkcolor" val="tx"/>
                    </a:ext>
                  </a:extLst>
                </a:hlinkClick>
              </a:rPr>
              <a:t>www.canada.ca</a:t>
            </a:r>
            <a:r>
              <a:rPr lang="en-US" sz="1600" i="1" dirty="0">
                <a:hlinkClick r:id="rId3">
                  <a:extLst>
                    <a:ext uri="{A12FA001-AC4F-418D-AE19-62706E023703}">
                      <ahyp:hlinkClr xmlns:ahyp="http://schemas.microsoft.com/office/drawing/2018/hyperlinkcolor" val="tx"/>
                    </a:ext>
                  </a:extLst>
                </a:hlinkClick>
              </a:rPr>
              <a:t>/</a:t>
            </a:r>
            <a:r>
              <a:rPr lang="en-US" sz="1600" i="1" dirty="0" err="1">
                <a:hlinkClick r:id="rId3">
                  <a:extLst>
                    <a:ext uri="{A12FA001-AC4F-418D-AE19-62706E023703}">
                      <ahyp:hlinkClr xmlns:ahyp="http://schemas.microsoft.com/office/drawing/2018/hyperlinkcolor" val="tx"/>
                    </a:ext>
                  </a:extLst>
                </a:hlinkClick>
              </a:rPr>
              <a:t>en</a:t>
            </a:r>
            <a:r>
              <a:rPr lang="en-US" sz="1600" i="1" dirty="0">
                <a:hlinkClick r:id="rId3">
                  <a:extLst>
                    <a:ext uri="{A12FA001-AC4F-418D-AE19-62706E023703}">
                      <ahyp:hlinkClr xmlns:ahyp="http://schemas.microsoft.com/office/drawing/2018/hyperlinkcolor" val="tx"/>
                    </a:ext>
                  </a:extLst>
                </a:hlinkClick>
              </a:rPr>
              <a:t>/immigration-refugees-citizenship/services/</a:t>
            </a:r>
            <a:r>
              <a:rPr lang="en-US" sz="1600" i="1" dirty="0" err="1">
                <a:hlinkClick r:id="rId3">
                  <a:extLst>
                    <a:ext uri="{A12FA001-AC4F-418D-AE19-62706E023703}">
                      <ahyp:hlinkClr xmlns:ahyp="http://schemas.microsoft.com/office/drawing/2018/hyperlinkcolor" val="tx"/>
                    </a:ext>
                  </a:extLst>
                </a:hlinkClick>
              </a:rPr>
              <a:t>canadian</a:t>
            </a:r>
            <a:r>
              <a:rPr lang="en-US" sz="1600" i="1" dirty="0">
                <a:hlinkClick r:id="rId3">
                  <a:extLst>
                    <a:ext uri="{A12FA001-AC4F-418D-AE19-62706E023703}">
                      <ahyp:hlinkClr xmlns:ahyp="http://schemas.microsoft.com/office/drawing/2018/hyperlinkcolor" val="tx"/>
                    </a:ext>
                  </a:extLst>
                </a:hlinkClick>
              </a:rPr>
              <a:t>-passports/change-</a:t>
            </a:r>
            <a:r>
              <a:rPr lang="en-US" sz="1600" i="1" dirty="0" err="1">
                <a:hlinkClick r:id="rId3">
                  <a:extLst>
                    <a:ext uri="{A12FA001-AC4F-418D-AE19-62706E023703}">
                      <ahyp:hlinkClr xmlns:ahyp="http://schemas.microsoft.com/office/drawing/2018/hyperlinkcolor" val="tx"/>
                    </a:ext>
                  </a:extLst>
                </a:hlinkClick>
              </a:rPr>
              <a:t>sex.html</a:t>
            </a:r>
            <a:r>
              <a:rPr lang="en-US" sz="1600" i="1" dirty="0">
                <a:hlinkClick r:id="rId3">
                  <a:extLst>
                    <a:ext uri="{A12FA001-AC4F-418D-AE19-62706E023703}">
                      <ahyp:hlinkClr xmlns:ahyp="http://schemas.microsoft.com/office/drawing/2018/hyperlinkcolor" val="tx"/>
                    </a:ext>
                  </a:extLst>
                </a:hlinkClick>
              </a:rPr>
              <a:t>/</a:t>
            </a:r>
            <a:endParaRPr lang="en-US" sz="1600" i="1" dirty="0"/>
          </a:p>
        </p:txBody>
      </p:sp>
      <p:sp>
        <p:nvSpPr>
          <p:cNvPr id="14" name="Google Shape;81;p15">
            <a:extLst>
              <a:ext uri="{FF2B5EF4-FFF2-40B4-BE49-F238E27FC236}">
                <a16:creationId xmlns:a16="http://schemas.microsoft.com/office/drawing/2014/main" id="{B1916890-C96D-1A59-1713-C48E4B0A5C31}"/>
              </a:ext>
            </a:extLst>
          </p:cNvPr>
          <p:cNvSpPr/>
          <p:nvPr/>
        </p:nvSpPr>
        <p:spPr>
          <a:xfrm>
            <a:off x="6920637" y="4143327"/>
            <a:ext cx="4892675" cy="2165931"/>
          </a:xfrm>
          <a:prstGeom prst="rect">
            <a:avLst/>
          </a:prstGeom>
          <a:solidFill>
            <a:schemeClr val="bg2">
              <a:lumMod val="75000"/>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 name="Content Placeholder">
            <a:extLst>
              <a:ext uri="{FF2B5EF4-FFF2-40B4-BE49-F238E27FC236}">
                <a16:creationId xmlns:a16="http://schemas.microsoft.com/office/drawing/2014/main" id="{11F26956-C6AD-7523-0D8A-198A88A0CDCC}"/>
              </a:ext>
            </a:extLst>
          </p:cNvPr>
          <p:cNvSpPr txBox="1">
            <a:spLocks/>
          </p:cNvSpPr>
          <p:nvPr/>
        </p:nvSpPr>
        <p:spPr>
          <a:xfrm>
            <a:off x="7118851" y="4293860"/>
            <a:ext cx="4567474" cy="219728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500" dirty="0">
                <a:latin typeface="Arial" panose="020B0604020202020204" pitchFamily="34" charset="0"/>
                <a:ea typeface="Arial" panose="020B0604020202020204" pitchFamily="34" charset="0"/>
              </a:rPr>
              <a:t>When you apply for your new travel document, you don’t need to provide the supporting documents if:</a:t>
            </a:r>
          </a:p>
          <a:p>
            <a:pPr>
              <a:lnSpc>
                <a:spcPct val="120000"/>
              </a:lnSpc>
            </a:pPr>
            <a:r>
              <a:rPr lang="en-CA" sz="1300" dirty="0">
                <a:latin typeface="Arial" panose="020B0604020202020204" pitchFamily="34" charset="0"/>
                <a:ea typeface="Arial" panose="020B0604020202020204" pitchFamily="34" charset="0"/>
              </a:rPr>
              <a:t>your previous passport or your verification of status document has the X marker</a:t>
            </a:r>
          </a:p>
          <a:p>
            <a:pPr>
              <a:lnSpc>
                <a:spcPct val="120000"/>
              </a:lnSpc>
            </a:pPr>
            <a:r>
              <a:rPr lang="en-CA" sz="1300" dirty="0">
                <a:latin typeface="Arial" panose="020B0604020202020204" pitchFamily="34" charset="0"/>
                <a:ea typeface="Arial" panose="020B0604020202020204" pitchFamily="34" charset="0"/>
              </a:rPr>
              <a:t>your proof of citizenship, proof of immigration status or previous passport has the same gender identifier</a:t>
            </a:r>
          </a:p>
        </p:txBody>
      </p:sp>
      <p:pic>
        <p:nvPicPr>
          <p:cNvPr id="4" name="Google Shape;287;p49">
            <a:extLst>
              <a:ext uri="{FF2B5EF4-FFF2-40B4-BE49-F238E27FC236}">
                <a16:creationId xmlns:a16="http://schemas.microsoft.com/office/drawing/2014/main" id="{0C03994E-6898-839A-D690-258198692278}"/>
              </a:ext>
            </a:extLst>
          </p:cNvPr>
          <p:cNvPicPr preferRelativeResize="0"/>
          <p:nvPr/>
        </p:nvPicPr>
        <p:blipFill>
          <a:blip r:embed="rId4">
            <a:alphaModFix/>
          </a:blip>
          <a:stretch>
            <a:fillRect/>
          </a:stretch>
        </p:blipFill>
        <p:spPr>
          <a:xfrm>
            <a:off x="6920637" y="1879505"/>
            <a:ext cx="4082277" cy="2046241"/>
          </a:xfrm>
          <a:prstGeom prst="rect">
            <a:avLst/>
          </a:prstGeom>
          <a:noFill/>
          <a:ln>
            <a:noFill/>
          </a:ln>
        </p:spPr>
      </p:pic>
    </p:spTree>
    <p:extLst>
      <p:ext uri="{BB962C8B-B14F-4D97-AF65-F5344CB8AC3E}">
        <p14:creationId xmlns:p14="http://schemas.microsoft.com/office/powerpoint/2010/main" val="386215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D2A0ADA2-E22E-728F-9217-B3BDB1CEBDFE}"/>
              </a:ext>
            </a:extLst>
          </p:cNvPr>
          <p:cNvSpPr/>
          <p:nvPr/>
        </p:nvSpPr>
        <p:spPr>
          <a:xfrm>
            <a:off x="273976" y="2163414"/>
            <a:ext cx="9096704" cy="3132383"/>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9" name="Title">
            <a:extLst>
              <a:ext uri="{FF2B5EF4-FFF2-40B4-BE49-F238E27FC236}">
                <a16:creationId xmlns:a16="http://schemas.microsoft.com/office/drawing/2014/main" id="{37F21D88-DF47-930F-6838-D4FFD5615B93}"/>
              </a:ext>
            </a:extLst>
          </p:cNvPr>
          <p:cNvSpPr txBox="1">
            <a:spLocks/>
          </p:cNvSpPr>
          <p:nvPr/>
        </p:nvSpPr>
        <p:spPr>
          <a:xfrm>
            <a:off x="1493166" y="1400839"/>
            <a:ext cx="6231937" cy="47943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3200" dirty="0"/>
              <a:t>Important considerations</a:t>
            </a:r>
            <a:endParaRPr lang="en-US" sz="3000" dirty="0"/>
          </a:p>
        </p:txBody>
      </p:sp>
      <p:sp>
        <p:nvSpPr>
          <p:cNvPr id="15" name="Content Placeholder">
            <a:extLst>
              <a:ext uri="{FF2B5EF4-FFF2-40B4-BE49-F238E27FC236}">
                <a16:creationId xmlns:a16="http://schemas.microsoft.com/office/drawing/2014/main" id="{C40A73A5-2EC2-E864-1872-7378B9B74086}"/>
              </a:ext>
            </a:extLst>
          </p:cNvPr>
          <p:cNvSpPr txBox="1">
            <a:spLocks/>
          </p:cNvSpPr>
          <p:nvPr/>
        </p:nvSpPr>
        <p:spPr>
          <a:xfrm>
            <a:off x="482378" y="2389304"/>
            <a:ext cx="7730927" cy="2660833"/>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2000" dirty="0">
                <a:latin typeface="Arial" panose="020B0604020202020204" pitchFamily="34" charset="0"/>
                <a:ea typeface="Arial" panose="020B0604020202020204" pitchFamily="34" charset="0"/>
              </a:rPr>
              <a:t>Unfortunately the Government of Canada state they cannot guarantee that other countries you visit or travel through will accept the sex or gender identifier on your passport or travel document, especially in regards to the X marker, and you may still be asked to provide your sex as either male or female when travelling.</a:t>
            </a:r>
          </a:p>
          <a:p>
            <a:pPr marL="0" indent="0">
              <a:lnSpc>
                <a:spcPct val="120000"/>
              </a:lnSpc>
              <a:buFont typeface="Neue Haas Grotesk Text Pro" panose="020B0504020202020204" pitchFamily="34" charset="0"/>
              <a:buNone/>
            </a:pPr>
            <a:r>
              <a:rPr lang="en-CA" dirty="0">
                <a:latin typeface="Arial" panose="020B0604020202020204" pitchFamily="34" charset="0"/>
                <a:ea typeface="Arial" panose="020B0604020202020204" pitchFamily="34" charset="0"/>
              </a:rPr>
              <a:t>Find more information at this link about travelling abroad as a 2SLGBTQI+ Canadian: </a:t>
            </a:r>
            <a:r>
              <a:rPr lang="en-CA" i="1" dirty="0">
                <a:latin typeface="Arial" panose="020B0604020202020204" pitchFamily="34" charset="0"/>
                <a:ea typeface="Arial" panose="020B0604020202020204" pitchFamily="34" charset="0"/>
                <a:hlinkClick r:id="rId2">
                  <a:extLst>
                    <a:ext uri="{A12FA001-AC4F-418D-AE19-62706E023703}">
                      <ahyp:hlinkClr xmlns:ahyp="http://schemas.microsoft.com/office/drawing/2018/hyperlinkcolor" val="tx"/>
                    </a:ext>
                  </a:extLst>
                </a:hlinkClick>
              </a:rPr>
              <a:t>https://</a:t>
            </a:r>
            <a:r>
              <a:rPr lang="en-CA" i="1" dirty="0" err="1">
                <a:latin typeface="Arial" panose="020B0604020202020204" pitchFamily="34" charset="0"/>
                <a:ea typeface="Arial" panose="020B0604020202020204" pitchFamily="34" charset="0"/>
                <a:hlinkClick r:id="rId2">
                  <a:extLst>
                    <a:ext uri="{A12FA001-AC4F-418D-AE19-62706E023703}">
                      <ahyp:hlinkClr xmlns:ahyp="http://schemas.microsoft.com/office/drawing/2018/hyperlinkcolor" val="tx"/>
                    </a:ext>
                  </a:extLst>
                </a:hlinkClick>
              </a:rPr>
              <a:t>travel.gc.ca</a:t>
            </a:r>
            <a:r>
              <a:rPr lang="en-CA" i="1" dirty="0">
                <a:latin typeface="Arial" panose="020B0604020202020204" pitchFamily="34" charset="0"/>
                <a:ea typeface="Arial" panose="020B0604020202020204" pitchFamily="34" charset="0"/>
                <a:hlinkClick r:id="rId2">
                  <a:extLst>
                    <a:ext uri="{A12FA001-AC4F-418D-AE19-62706E023703}">
                      <ahyp:hlinkClr xmlns:ahyp="http://schemas.microsoft.com/office/drawing/2018/hyperlinkcolor" val="tx"/>
                    </a:ext>
                  </a:extLst>
                </a:hlinkClick>
              </a:rPr>
              <a:t>/travelling/health-safety/</a:t>
            </a:r>
            <a:r>
              <a:rPr lang="en-CA" i="1" dirty="0" err="1">
                <a:latin typeface="Arial" panose="020B0604020202020204" pitchFamily="34" charset="0"/>
                <a:ea typeface="Arial" panose="020B0604020202020204" pitchFamily="34" charset="0"/>
                <a:hlinkClick r:id="rId2">
                  <a:extLst>
                    <a:ext uri="{A12FA001-AC4F-418D-AE19-62706E023703}">
                      <ahyp:hlinkClr xmlns:ahyp="http://schemas.microsoft.com/office/drawing/2018/hyperlinkcolor" val="tx"/>
                    </a:ext>
                  </a:extLst>
                </a:hlinkClick>
              </a:rPr>
              <a:t>lgbt</a:t>
            </a:r>
            <a:r>
              <a:rPr lang="en-CA" i="1" dirty="0">
                <a:latin typeface="Arial" panose="020B0604020202020204" pitchFamily="34" charset="0"/>
                <a:ea typeface="Arial" panose="020B0604020202020204" pitchFamily="34" charset="0"/>
                <a:hlinkClick r:id="rId2">
                  <a:extLst>
                    <a:ext uri="{A12FA001-AC4F-418D-AE19-62706E023703}">
                      <ahyp:hlinkClr xmlns:ahyp="http://schemas.microsoft.com/office/drawing/2018/hyperlinkcolor" val="tx"/>
                    </a:ext>
                  </a:extLst>
                </a:hlinkClick>
              </a:rPr>
              <a:t>-travel</a:t>
            </a:r>
            <a:endParaRPr lang="en-CA" i="1" dirty="0">
              <a:latin typeface="Arial" panose="020B0604020202020204" pitchFamily="34" charset="0"/>
              <a:ea typeface="Arial" panose="020B0604020202020204" pitchFamily="34" charset="0"/>
            </a:endParaRPr>
          </a:p>
        </p:txBody>
      </p:sp>
      <p:pic>
        <p:nvPicPr>
          <p:cNvPr id="2" name="Picture 1" descr="Airplane taking off against dramatic sky">
            <a:extLst>
              <a:ext uri="{FF2B5EF4-FFF2-40B4-BE49-F238E27FC236}">
                <a16:creationId xmlns:a16="http://schemas.microsoft.com/office/drawing/2014/main" id="{076ADA68-82EC-CEEE-85C2-AC2125D185BD}"/>
              </a:ext>
            </a:extLst>
          </p:cNvPr>
          <p:cNvPicPr>
            <a:picLocks noChangeAspect="1"/>
          </p:cNvPicPr>
          <p:nvPr/>
        </p:nvPicPr>
        <p:blipFill rotWithShape="1">
          <a:blip r:embed="rId3">
            <a:extLst>
              <a:ext uri="{28A0092B-C50C-407E-A947-70E740481C1C}">
                <a14:useLocalDpi xmlns:a14="http://schemas.microsoft.com/office/drawing/2010/main" val="0"/>
              </a:ext>
            </a:extLst>
          </a:blip>
          <a:srcRect l="20996" r="40223"/>
          <a:stretch/>
        </p:blipFill>
        <p:spPr>
          <a:xfrm>
            <a:off x="8524311" y="429211"/>
            <a:ext cx="3312784" cy="5703324"/>
          </a:xfrm>
          <a:prstGeom prst="rect">
            <a:avLst/>
          </a:prstGeom>
        </p:spPr>
      </p:pic>
      <p:sp>
        <p:nvSpPr>
          <p:cNvPr id="3" name="Title">
            <a:extLst>
              <a:ext uri="{FF2B5EF4-FFF2-40B4-BE49-F238E27FC236}">
                <a16:creationId xmlns:a16="http://schemas.microsoft.com/office/drawing/2014/main" id="{C4240F33-9526-997A-63CD-63AA90B32633}"/>
              </a:ext>
            </a:extLst>
          </p:cNvPr>
          <p:cNvSpPr>
            <a:spLocks noGrp="1"/>
          </p:cNvSpPr>
          <p:nvPr>
            <p:ph type="title"/>
          </p:nvPr>
        </p:nvSpPr>
        <p:spPr>
          <a:xfrm>
            <a:off x="1237246" y="725465"/>
            <a:ext cx="9987802" cy="721166"/>
          </a:xfrm>
        </p:spPr>
        <p:txBody>
          <a:bodyPr>
            <a:normAutofit/>
          </a:bodyPr>
          <a:lstStyle/>
          <a:p>
            <a:r>
              <a:rPr lang="en-US" sz="4000" dirty="0"/>
              <a:t>Travel documents</a:t>
            </a:r>
          </a:p>
        </p:txBody>
      </p:sp>
    </p:spTree>
    <p:extLst>
      <p:ext uri="{BB962C8B-B14F-4D97-AF65-F5344CB8AC3E}">
        <p14:creationId xmlns:p14="http://schemas.microsoft.com/office/powerpoint/2010/main" val="1430726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200635D7-A654-F5E4-DBCA-36C5C962BB25}"/>
              </a:ext>
            </a:extLst>
          </p:cNvPr>
          <p:cNvSpPr/>
          <p:nvPr/>
        </p:nvSpPr>
        <p:spPr>
          <a:xfrm>
            <a:off x="350278" y="2088970"/>
            <a:ext cx="6952395" cy="4043565"/>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 name="Content Placeholder">
            <a:extLst>
              <a:ext uri="{FF2B5EF4-FFF2-40B4-BE49-F238E27FC236}">
                <a16:creationId xmlns:a16="http://schemas.microsoft.com/office/drawing/2014/main" id="{7E2FEBA2-961E-A217-22E4-7F27B9C4B9FE}"/>
              </a:ext>
            </a:extLst>
          </p:cNvPr>
          <p:cNvSpPr txBox="1">
            <a:spLocks/>
          </p:cNvSpPr>
          <p:nvPr/>
        </p:nvSpPr>
        <p:spPr>
          <a:xfrm>
            <a:off x="526918" y="2290022"/>
            <a:ext cx="6562814" cy="3728641"/>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dirty="0">
                <a:latin typeface="Arial" panose="020B0604020202020204" pitchFamily="34" charset="0"/>
                <a:ea typeface="Arial" panose="020B0604020202020204" pitchFamily="34" charset="0"/>
              </a:rPr>
              <a:t>To change your name on your health card, you must visit a </a:t>
            </a:r>
            <a:r>
              <a:rPr lang="en-CA" dirty="0" err="1">
                <a:latin typeface="Arial" panose="020B0604020202020204" pitchFamily="34" charset="0"/>
                <a:ea typeface="Arial" panose="020B0604020202020204" pitchFamily="34" charset="0"/>
              </a:rPr>
              <a:t>ServiceOntario</a:t>
            </a:r>
            <a:r>
              <a:rPr lang="en-CA" dirty="0">
                <a:latin typeface="Arial" panose="020B0604020202020204" pitchFamily="34" charset="0"/>
                <a:ea typeface="Arial" panose="020B0604020202020204" pitchFamily="34" charset="0"/>
              </a:rPr>
              <a:t> and bring a completed </a:t>
            </a:r>
            <a:r>
              <a:rPr lang="en-CA" b="1" i="1" dirty="0">
                <a:latin typeface="Arial" panose="020B0604020202020204" pitchFamily="34" charset="0"/>
                <a:ea typeface="Arial" panose="020B0604020202020204" pitchFamily="34" charset="0"/>
              </a:rPr>
              <a:t>Change of Information form (0280-82) </a:t>
            </a:r>
            <a:r>
              <a:rPr lang="en-CA" dirty="0">
                <a:latin typeface="Arial" panose="020B0604020202020204" pitchFamily="34" charset="0"/>
                <a:ea typeface="Arial" panose="020B0604020202020204" pitchFamily="34" charset="0"/>
              </a:rPr>
              <a:t>as well as an original copy of one of the following documents:</a:t>
            </a:r>
          </a:p>
          <a:p>
            <a:pPr marL="342900" indent="-342900">
              <a:lnSpc>
                <a:spcPct val="120000"/>
              </a:lnSpc>
              <a:buFont typeface="+mj-lt"/>
              <a:buAutoNum type="arabicPeriod"/>
            </a:pPr>
            <a:r>
              <a:rPr lang="en-CA" dirty="0">
                <a:latin typeface="Arial" panose="020B0604020202020204" pitchFamily="34" charset="0"/>
                <a:ea typeface="Arial" panose="020B0604020202020204" pitchFamily="34" charset="0"/>
              </a:rPr>
              <a:t>Canadian birth certificate</a:t>
            </a:r>
          </a:p>
          <a:p>
            <a:pPr marL="342900" indent="-342900">
              <a:lnSpc>
                <a:spcPct val="120000"/>
              </a:lnSpc>
              <a:buFont typeface="+mj-lt"/>
              <a:buAutoNum type="arabicPeriod"/>
            </a:pPr>
            <a:r>
              <a:rPr lang="en-CA" dirty="0">
                <a:latin typeface="Arial" panose="020B0604020202020204" pitchFamily="34" charset="0"/>
                <a:ea typeface="Arial" panose="020B0604020202020204" pitchFamily="34" charset="0"/>
              </a:rPr>
              <a:t>Canadian change of name certificate</a:t>
            </a:r>
          </a:p>
          <a:p>
            <a:pPr marL="342900" indent="-342900">
              <a:lnSpc>
                <a:spcPct val="120000"/>
              </a:lnSpc>
              <a:buFont typeface="+mj-lt"/>
              <a:buAutoNum type="arabicPeriod"/>
            </a:pPr>
            <a:r>
              <a:rPr lang="en-CA" dirty="0">
                <a:latin typeface="Arial" panose="020B0604020202020204" pitchFamily="34" charset="0"/>
                <a:ea typeface="Arial" panose="020B0604020202020204" pitchFamily="34" charset="0"/>
              </a:rPr>
              <a:t>citizenship/immigration status document in the name</a:t>
            </a:r>
          </a:p>
          <a:p>
            <a:pPr marL="0" indent="0">
              <a:lnSpc>
                <a:spcPct val="120000"/>
              </a:lnSpc>
              <a:buNone/>
            </a:pPr>
            <a:endParaRPr lang="en-CA" dirty="0">
              <a:latin typeface="Arial" panose="020B0604020202020204" pitchFamily="34" charset="0"/>
              <a:ea typeface="Arial" panose="020B0604020202020204" pitchFamily="34" charset="0"/>
            </a:endParaRPr>
          </a:p>
          <a:p>
            <a:pPr marL="0" indent="0">
              <a:lnSpc>
                <a:spcPct val="120000"/>
              </a:lnSpc>
              <a:buNone/>
            </a:pPr>
            <a:r>
              <a:rPr lang="en-CA" dirty="0">
                <a:latin typeface="Arial" panose="020B0604020202020204" pitchFamily="34" charset="0"/>
                <a:ea typeface="Arial" panose="020B0604020202020204" pitchFamily="34" charset="0"/>
              </a:rPr>
              <a:t>Sex designation is no longer listed on health cards.</a:t>
            </a:r>
          </a:p>
        </p:txBody>
      </p:sp>
      <p:sp>
        <p:nvSpPr>
          <p:cNvPr id="2" name="Title"/>
          <p:cNvSpPr>
            <a:spLocks noGrp="1"/>
          </p:cNvSpPr>
          <p:nvPr>
            <p:ph type="title"/>
          </p:nvPr>
        </p:nvSpPr>
        <p:spPr>
          <a:xfrm>
            <a:off x="1237246" y="725465"/>
            <a:ext cx="9987802" cy="721166"/>
          </a:xfrm>
        </p:spPr>
        <p:txBody>
          <a:bodyPr>
            <a:normAutofit/>
          </a:bodyPr>
          <a:lstStyle/>
          <a:p>
            <a:r>
              <a:rPr lang="en-US" sz="4000" dirty="0"/>
              <a:t>Ontario health cards</a:t>
            </a:r>
          </a:p>
        </p:txBody>
      </p:sp>
      <p:sp>
        <p:nvSpPr>
          <p:cNvPr id="5" name="Content Placeholder">
            <a:extLst>
              <a:ext uri="{FF2B5EF4-FFF2-40B4-BE49-F238E27FC236}">
                <a16:creationId xmlns:a16="http://schemas.microsoft.com/office/drawing/2014/main" id="{CEEE7930-8261-CDF6-9516-DBFA84C3126A}"/>
              </a:ext>
            </a:extLst>
          </p:cNvPr>
          <p:cNvSpPr txBox="1">
            <a:spLocks/>
          </p:cNvSpPr>
          <p:nvPr/>
        </p:nvSpPr>
        <p:spPr>
          <a:xfrm>
            <a:off x="1237244" y="1225910"/>
            <a:ext cx="10595891" cy="490536"/>
          </a:xfrm>
          <a:prstGeom prst="rect">
            <a:avLst/>
          </a:prstGeom>
        </p:spPr>
        <p:txBody>
          <a:bodyPr vert="horz" lIns="91440" tIns="45720" rIns="91440" bIns="45720" rtlCol="0" anchor="b">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US" sz="1600" i="1" dirty="0">
                <a:hlinkClick r:id="rId3">
                  <a:extLst>
                    <a:ext uri="{A12FA001-AC4F-418D-AE19-62706E023703}">
                      <ahyp:hlinkClr xmlns:ahyp="http://schemas.microsoft.com/office/drawing/2018/hyperlinkcolor" val="tx"/>
                    </a:ext>
                  </a:extLst>
                </a:hlinkClick>
              </a:rPr>
              <a:t>https://</a:t>
            </a:r>
            <a:r>
              <a:rPr lang="en-US" sz="1600" i="1" dirty="0" err="1">
                <a:hlinkClick r:id="rId3">
                  <a:extLst>
                    <a:ext uri="{A12FA001-AC4F-418D-AE19-62706E023703}">
                      <ahyp:hlinkClr xmlns:ahyp="http://schemas.microsoft.com/office/drawing/2018/hyperlinkcolor" val="tx"/>
                    </a:ext>
                  </a:extLst>
                </a:hlinkClick>
              </a:rPr>
              <a:t>www.ontario.ca</a:t>
            </a:r>
            <a:r>
              <a:rPr lang="en-US" sz="1600" i="1" dirty="0">
                <a:hlinkClick r:id="rId3">
                  <a:extLst>
                    <a:ext uri="{A12FA001-AC4F-418D-AE19-62706E023703}">
                      <ahyp:hlinkClr xmlns:ahyp="http://schemas.microsoft.com/office/drawing/2018/hyperlinkcolor" val="tx"/>
                    </a:ext>
                  </a:extLst>
                </a:hlinkClick>
              </a:rPr>
              <a:t>/page/replace-cancel-or-change-information-your-health-card#section-3</a:t>
            </a:r>
            <a:endParaRPr lang="en-US" sz="1600" i="1" dirty="0"/>
          </a:p>
        </p:txBody>
      </p:sp>
      <p:pic>
        <p:nvPicPr>
          <p:cNvPr id="3" name="Google Shape;191;p33">
            <a:extLst>
              <a:ext uri="{FF2B5EF4-FFF2-40B4-BE49-F238E27FC236}">
                <a16:creationId xmlns:a16="http://schemas.microsoft.com/office/drawing/2014/main" id="{BDE29450-CBBB-AA34-2A6F-D1EDA47CE068}"/>
              </a:ext>
            </a:extLst>
          </p:cNvPr>
          <p:cNvPicPr preferRelativeResize="0"/>
          <p:nvPr/>
        </p:nvPicPr>
        <p:blipFill>
          <a:blip r:embed="rId4">
            <a:alphaModFix/>
          </a:blip>
          <a:stretch>
            <a:fillRect/>
          </a:stretch>
        </p:blipFill>
        <p:spPr>
          <a:xfrm>
            <a:off x="7678455" y="2088971"/>
            <a:ext cx="3832964" cy="2160834"/>
          </a:xfrm>
          <a:prstGeom prst="rect">
            <a:avLst/>
          </a:prstGeom>
          <a:noFill/>
          <a:ln>
            <a:noFill/>
          </a:ln>
        </p:spPr>
      </p:pic>
      <p:pic>
        <p:nvPicPr>
          <p:cNvPr id="4" name="Google Shape;197;p34">
            <a:extLst>
              <a:ext uri="{FF2B5EF4-FFF2-40B4-BE49-F238E27FC236}">
                <a16:creationId xmlns:a16="http://schemas.microsoft.com/office/drawing/2014/main" id="{9806626D-A63C-FA64-FE5A-DB19494E3C3E}"/>
              </a:ext>
            </a:extLst>
          </p:cNvPr>
          <p:cNvPicPr preferRelativeResize="0"/>
          <p:nvPr/>
        </p:nvPicPr>
        <p:blipFill>
          <a:blip r:embed="rId5">
            <a:alphaModFix/>
          </a:blip>
          <a:stretch>
            <a:fillRect/>
          </a:stretch>
        </p:blipFill>
        <p:spPr>
          <a:xfrm>
            <a:off x="7678454" y="4441976"/>
            <a:ext cx="3219189" cy="2069142"/>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4F782101-3609-7AB0-5990-04A46AB2A999}"/>
                  </a:ext>
                </a:extLst>
              </p14:cNvPr>
              <p14:cNvContentPartPr/>
              <p14:nvPr/>
            </p14:nvContentPartPr>
            <p14:xfrm>
              <a:off x="8931151" y="5408773"/>
              <a:ext cx="1129320" cy="32040"/>
            </p14:xfrm>
          </p:contentPart>
        </mc:Choice>
        <mc:Fallback>
          <p:pic>
            <p:nvPicPr>
              <p:cNvPr id="6" name="Ink 5">
                <a:extLst>
                  <a:ext uri="{FF2B5EF4-FFF2-40B4-BE49-F238E27FC236}">
                    <a16:creationId xmlns:a16="http://schemas.microsoft.com/office/drawing/2014/main" id="{4F782101-3609-7AB0-5990-04A46AB2A999}"/>
                  </a:ext>
                </a:extLst>
              </p:cNvPr>
              <p:cNvPicPr/>
              <p:nvPr/>
            </p:nvPicPr>
            <p:blipFill>
              <a:blip r:embed="rId7"/>
              <a:stretch>
                <a:fillRect/>
              </a:stretch>
            </p:blipFill>
            <p:spPr>
              <a:xfrm>
                <a:off x="8895151" y="5373133"/>
                <a:ext cx="12009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5F015C42-EF92-3015-ABDA-9B9AA34D3199}"/>
                  </a:ext>
                </a:extLst>
              </p14:cNvPr>
              <p14:cNvContentPartPr/>
              <p14:nvPr/>
            </p14:nvContentPartPr>
            <p14:xfrm>
              <a:off x="8896591" y="5642053"/>
              <a:ext cx="986760" cy="9360"/>
            </p14:xfrm>
          </p:contentPart>
        </mc:Choice>
        <mc:Fallback>
          <p:pic>
            <p:nvPicPr>
              <p:cNvPr id="9" name="Ink 8">
                <a:extLst>
                  <a:ext uri="{FF2B5EF4-FFF2-40B4-BE49-F238E27FC236}">
                    <a16:creationId xmlns:a16="http://schemas.microsoft.com/office/drawing/2014/main" id="{5F015C42-EF92-3015-ABDA-9B9AA34D3199}"/>
                  </a:ext>
                </a:extLst>
              </p:cNvPr>
              <p:cNvPicPr/>
              <p:nvPr/>
            </p:nvPicPr>
            <p:blipFill>
              <a:blip r:embed="rId9"/>
              <a:stretch>
                <a:fillRect/>
              </a:stretch>
            </p:blipFill>
            <p:spPr>
              <a:xfrm>
                <a:off x="8860591" y="5606053"/>
                <a:ext cx="10584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D974BD95-D773-2FBF-0059-9D63EACCE9C6}"/>
                  </a:ext>
                </a:extLst>
              </p14:cNvPr>
              <p14:cNvContentPartPr/>
              <p14:nvPr/>
            </p14:nvContentPartPr>
            <p14:xfrm>
              <a:off x="8895151" y="5909173"/>
              <a:ext cx="585000" cy="8640"/>
            </p14:xfrm>
          </p:contentPart>
        </mc:Choice>
        <mc:Fallback>
          <p:pic>
            <p:nvPicPr>
              <p:cNvPr id="10" name="Ink 9">
                <a:extLst>
                  <a:ext uri="{FF2B5EF4-FFF2-40B4-BE49-F238E27FC236}">
                    <a16:creationId xmlns:a16="http://schemas.microsoft.com/office/drawing/2014/main" id="{D974BD95-D773-2FBF-0059-9D63EACCE9C6}"/>
                  </a:ext>
                </a:extLst>
              </p:cNvPr>
              <p:cNvPicPr/>
              <p:nvPr/>
            </p:nvPicPr>
            <p:blipFill>
              <a:blip r:embed="rId11"/>
              <a:stretch>
                <a:fillRect/>
              </a:stretch>
            </p:blipFill>
            <p:spPr>
              <a:xfrm>
                <a:off x="8859511" y="5873533"/>
                <a:ext cx="656640" cy="80280"/>
              </a:xfrm>
              <a:prstGeom prst="rect">
                <a:avLst/>
              </a:prstGeom>
            </p:spPr>
          </p:pic>
        </mc:Fallback>
      </mc:AlternateContent>
      <p:grpSp>
        <p:nvGrpSpPr>
          <p:cNvPr id="13" name="Group 12">
            <a:extLst>
              <a:ext uri="{FF2B5EF4-FFF2-40B4-BE49-F238E27FC236}">
                <a16:creationId xmlns:a16="http://schemas.microsoft.com/office/drawing/2014/main" id="{8C508037-8EF4-2C4B-B06D-C5B68E0E0F63}"/>
              </a:ext>
            </a:extLst>
          </p:cNvPr>
          <p:cNvGrpSpPr/>
          <p:nvPr/>
        </p:nvGrpSpPr>
        <p:grpSpPr>
          <a:xfrm>
            <a:off x="8879671" y="6198253"/>
            <a:ext cx="1305000" cy="25920"/>
            <a:chOff x="8879671" y="6198253"/>
            <a:chExt cx="1305000" cy="25920"/>
          </a:xfrm>
        </p:grpSpPr>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05EEDAE5-827A-1394-A42E-7180BC644DAF}"/>
                    </a:ext>
                  </a:extLst>
                </p14:cNvPr>
                <p14:cNvContentPartPr/>
                <p14:nvPr/>
              </p14:nvContentPartPr>
              <p14:xfrm>
                <a:off x="8879671" y="6223813"/>
                <a:ext cx="614160" cy="360"/>
              </p14:xfrm>
            </p:contentPart>
          </mc:Choice>
          <mc:Fallback>
            <p:pic>
              <p:nvPicPr>
                <p:cNvPr id="11" name="Ink 10">
                  <a:extLst>
                    <a:ext uri="{FF2B5EF4-FFF2-40B4-BE49-F238E27FC236}">
                      <a16:creationId xmlns:a16="http://schemas.microsoft.com/office/drawing/2014/main" id="{05EEDAE5-827A-1394-A42E-7180BC644DAF}"/>
                    </a:ext>
                  </a:extLst>
                </p:cNvPr>
                <p:cNvPicPr/>
                <p:nvPr/>
              </p:nvPicPr>
              <p:blipFill>
                <a:blip r:embed="rId13"/>
                <a:stretch>
                  <a:fillRect/>
                </a:stretch>
              </p:blipFill>
              <p:spPr>
                <a:xfrm>
                  <a:off x="8843671" y="6187813"/>
                  <a:ext cx="6858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19E7CE24-8054-D0F3-5BE4-513A27650336}"/>
                    </a:ext>
                  </a:extLst>
                </p14:cNvPr>
                <p14:cNvContentPartPr/>
                <p14:nvPr/>
              </p14:nvContentPartPr>
              <p14:xfrm>
                <a:off x="9633871" y="6198253"/>
                <a:ext cx="550800" cy="19440"/>
              </p14:xfrm>
            </p:contentPart>
          </mc:Choice>
          <mc:Fallback>
            <p:pic>
              <p:nvPicPr>
                <p:cNvPr id="12" name="Ink 11">
                  <a:extLst>
                    <a:ext uri="{FF2B5EF4-FFF2-40B4-BE49-F238E27FC236}">
                      <a16:creationId xmlns:a16="http://schemas.microsoft.com/office/drawing/2014/main" id="{19E7CE24-8054-D0F3-5BE4-513A27650336}"/>
                    </a:ext>
                  </a:extLst>
                </p:cNvPr>
                <p:cNvPicPr/>
                <p:nvPr/>
              </p:nvPicPr>
              <p:blipFill>
                <a:blip r:embed="rId15"/>
                <a:stretch>
                  <a:fillRect/>
                </a:stretch>
              </p:blipFill>
              <p:spPr>
                <a:xfrm>
                  <a:off x="9598231" y="6162613"/>
                  <a:ext cx="622440" cy="91080"/>
                </a:xfrm>
                <a:prstGeom prst="rect">
                  <a:avLst/>
                </a:prstGeom>
              </p:spPr>
            </p:pic>
          </mc:Fallback>
        </mc:AlternateContent>
      </p:grpSp>
    </p:spTree>
    <p:extLst>
      <p:ext uri="{BB962C8B-B14F-4D97-AF65-F5344CB8AC3E}">
        <p14:creationId xmlns:p14="http://schemas.microsoft.com/office/powerpoint/2010/main" val="176984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200635D7-A654-F5E4-DBCA-36C5C962BB25}"/>
              </a:ext>
            </a:extLst>
          </p:cNvPr>
          <p:cNvSpPr/>
          <p:nvPr/>
        </p:nvSpPr>
        <p:spPr>
          <a:xfrm>
            <a:off x="591138" y="2153426"/>
            <a:ext cx="11009723" cy="3979109"/>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 name="Content Placeholder">
            <a:extLst>
              <a:ext uri="{FF2B5EF4-FFF2-40B4-BE49-F238E27FC236}">
                <a16:creationId xmlns:a16="http://schemas.microsoft.com/office/drawing/2014/main" id="{7E2FEBA2-961E-A217-22E4-7F27B9C4B9FE}"/>
              </a:ext>
            </a:extLst>
          </p:cNvPr>
          <p:cNvSpPr txBox="1">
            <a:spLocks/>
          </p:cNvSpPr>
          <p:nvPr/>
        </p:nvSpPr>
        <p:spPr>
          <a:xfrm>
            <a:off x="890997" y="2348279"/>
            <a:ext cx="10614329" cy="3688722"/>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2000" dirty="0">
                <a:latin typeface="Arial" panose="020B0604020202020204" pitchFamily="34" charset="0"/>
                <a:ea typeface="Arial" panose="020B0604020202020204" pitchFamily="34" charset="0"/>
              </a:rPr>
              <a:t>By law, you must update your SIN record when you change your name.</a:t>
            </a:r>
          </a:p>
          <a:p>
            <a:pPr marL="0" indent="0">
              <a:lnSpc>
                <a:spcPct val="120000"/>
              </a:lnSpc>
              <a:buFont typeface="Neue Haas Grotesk Text Pro" panose="020B0504020202020204" pitchFamily="34" charset="0"/>
              <a:buNone/>
            </a:pPr>
            <a:r>
              <a:rPr lang="en-CA" sz="2000" dirty="0">
                <a:latin typeface="Arial" panose="020B0604020202020204" pitchFamily="34" charset="0"/>
                <a:ea typeface="Arial" panose="020B0604020202020204" pitchFamily="34" charset="0"/>
              </a:rPr>
              <a:t>To do this you will need to submit an application either online, by mail, or in person.</a:t>
            </a:r>
          </a:p>
          <a:p>
            <a:pPr marL="0" indent="0">
              <a:lnSpc>
                <a:spcPct val="120000"/>
              </a:lnSpc>
              <a:buFont typeface="Neue Haas Grotesk Text Pro" panose="020B0504020202020204" pitchFamily="34" charset="0"/>
              <a:buNone/>
            </a:pPr>
            <a:r>
              <a:rPr lang="en-CA" dirty="0">
                <a:latin typeface="Arial" panose="020B0604020202020204" pitchFamily="34" charset="0"/>
                <a:ea typeface="Arial" panose="020B0604020202020204" pitchFamily="34" charset="0"/>
              </a:rPr>
              <a:t>There are several documents required for this process, which may vary greatly depending on your citizenship/residency. I recommend visiting the online portal for the requirement and submission guidelines: </a:t>
            </a:r>
            <a:r>
              <a:rPr lang="en-CA" i="1" dirty="0">
                <a:latin typeface="Arial" panose="020B0604020202020204" pitchFamily="34" charset="0"/>
                <a:ea typeface="Arial" panose="020B0604020202020204" pitchFamily="34" charset="0"/>
                <a:hlinkClick r:id="rId2">
                  <a:extLst>
                    <a:ext uri="{A12FA001-AC4F-418D-AE19-62706E023703}">
                      <ahyp:hlinkClr xmlns:ahyp="http://schemas.microsoft.com/office/drawing/2018/hyperlinkcolor" val="tx"/>
                    </a:ext>
                  </a:extLst>
                </a:hlinkClick>
              </a:rPr>
              <a:t>https://www.canada.ca/en/employment-social-development/services/sin/apply.html</a:t>
            </a:r>
            <a:endParaRPr lang="en-CA" i="1"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r>
              <a:rPr lang="en-CA" dirty="0">
                <a:latin typeface="Arial" panose="020B0604020202020204" pitchFamily="34" charset="0"/>
                <a:ea typeface="Arial" panose="020B0604020202020204" pitchFamily="34" charset="0"/>
              </a:rPr>
              <a:t>If you are updating your sex designation, you may now choose an X marker or choose to not declare your gender. Service Canada will add a note to your record with your choice. However, please note that they have stated for the last 4+ years that until their computer systems are upgraded to register this information, "male" or "female" will still appear on your SIN record.</a:t>
            </a:r>
          </a:p>
        </p:txBody>
      </p:sp>
      <p:sp>
        <p:nvSpPr>
          <p:cNvPr id="2" name="Title"/>
          <p:cNvSpPr>
            <a:spLocks noGrp="1"/>
          </p:cNvSpPr>
          <p:nvPr>
            <p:ph type="title"/>
          </p:nvPr>
        </p:nvSpPr>
        <p:spPr>
          <a:xfrm>
            <a:off x="1237246" y="725465"/>
            <a:ext cx="9175996" cy="721166"/>
          </a:xfrm>
        </p:spPr>
        <p:txBody>
          <a:bodyPr>
            <a:normAutofit/>
          </a:bodyPr>
          <a:lstStyle/>
          <a:p>
            <a:r>
              <a:rPr lang="en-US" sz="4000" dirty="0"/>
              <a:t>Social Insurance Registry updates</a:t>
            </a:r>
          </a:p>
        </p:txBody>
      </p:sp>
      <p:sp>
        <p:nvSpPr>
          <p:cNvPr id="5" name="Content Placeholder">
            <a:extLst>
              <a:ext uri="{FF2B5EF4-FFF2-40B4-BE49-F238E27FC236}">
                <a16:creationId xmlns:a16="http://schemas.microsoft.com/office/drawing/2014/main" id="{CEEE7930-8261-CDF6-9516-DBFA84C3126A}"/>
              </a:ext>
            </a:extLst>
          </p:cNvPr>
          <p:cNvSpPr txBox="1">
            <a:spLocks/>
          </p:cNvSpPr>
          <p:nvPr/>
        </p:nvSpPr>
        <p:spPr>
          <a:xfrm>
            <a:off x="1237246" y="1304740"/>
            <a:ext cx="10308760" cy="490536"/>
          </a:xfrm>
          <a:prstGeom prst="rect">
            <a:avLst/>
          </a:prstGeom>
        </p:spPr>
        <p:txBody>
          <a:bodyPr vert="horz" lIns="91440" tIns="45720" rIns="91440" bIns="45720" rtlCol="0" anchor="b">
            <a:normAutofit fontScale="85000" lnSpcReduction="10000"/>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US" sz="2000" i="1" dirty="0">
                <a:hlinkClick r:id="rId3">
                  <a:extLst>
                    <a:ext uri="{A12FA001-AC4F-418D-AE19-62706E023703}">
                      <ahyp:hlinkClr xmlns:ahyp="http://schemas.microsoft.com/office/drawing/2018/hyperlinkcolor" val="tx"/>
                    </a:ext>
                  </a:extLst>
                </a:hlinkClick>
              </a:rPr>
              <a:t>https://</a:t>
            </a:r>
            <a:r>
              <a:rPr lang="en-US" sz="2000" i="1" dirty="0" err="1">
                <a:hlinkClick r:id="rId3">
                  <a:extLst>
                    <a:ext uri="{A12FA001-AC4F-418D-AE19-62706E023703}">
                      <ahyp:hlinkClr xmlns:ahyp="http://schemas.microsoft.com/office/drawing/2018/hyperlinkcolor" val="tx"/>
                    </a:ext>
                  </a:extLst>
                </a:hlinkClick>
              </a:rPr>
              <a:t>www.canada.ca</a:t>
            </a:r>
            <a:r>
              <a:rPr lang="en-US" sz="2000" i="1" dirty="0">
                <a:hlinkClick r:id="rId3">
                  <a:extLst>
                    <a:ext uri="{A12FA001-AC4F-418D-AE19-62706E023703}">
                      <ahyp:hlinkClr xmlns:ahyp="http://schemas.microsoft.com/office/drawing/2018/hyperlinkcolor" val="tx"/>
                    </a:ext>
                  </a:extLst>
                </a:hlinkClick>
              </a:rPr>
              <a:t>/</a:t>
            </a:r>
            <a:r>
              <a:rPr lang="en-US" sz="2000" i="1" dirty="0" err="1">
                <a:hlinkClick r:id="rId3">
                  <a:extLst>
                    <a:ext uri="{A12FA001-AC4F-418D-AE19-62706E023703}">
                      <ahyp:hlinkClr xmlns:ahyp="http://schemas.microsoft.com/office/drawing/2018/hyperlinkcolor" val="tx"/>
                    </a:ext>
                  </a:extLst>
                </a:hlinkClick>
              </a:rPr>
              <a:t>en</a:t>
            </a:r>
            <a:r>
              <a:rPr lang="en-US" sz="2000" i="1" dirty="0">
                <a:hlinkClick r:id="rId3">
                  <a:extLst>
                    <a:ext uri="{A12FA001-AC4F-418D-AE19-62706E023703}">
                      <ahyp:hlinkClr xmlns:ahyp="http://schemas.microsoft.com/office/drawing/2018/hyperlinkcolor" val="tx"/>
                    </a:ext>
                  </a:extLst>
                </a:hlinkClick>
              </a:rPr>
              <a:t>/employment-social-development/services/sin/receiving-</a:t>
            </a:r>
            <a:r>
              <a:rPr lang="en-US" sz="2000" i="1" dirty="0" err="1">
                <a:hlinkClick r:id="rId3">
                  <a:extLst>
                    <a:ext uri="{A12FA001-AC4F-418D-AE19-62706E023703}">
                      <ahyp:hlinkClr xmlns:ahyp="http://schemas.microsoft.com/office/drawing/2018/hyperlinkcolor" val="tx"/>
                    </a:ext>
                  </a:extLst>
                </a:hlinkClick>
              </a:rPr>
              <a:t>updating.html</a:t>
            </a:r>
            <a:endParaRPr lang="en-US" sz="2000" i="1" dirty="0"/>
          </a:p>
        </p:txBody>
      </p:sp>
    </p:spTree>
    <p:extLst>
      <p:ext uri="{BB962C8B-B14F-4D97-AF65-F5344CB8AC3E}">
        <p14:creationId xmlns:p14="http://schemas.microsoft.com/office/powerpoint/2010/main" val="3484203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200635D7-A654-F5E4-DBCA-36C5C962BB25}"/>
              </a:ext>
            </a:extLst>
          </p:cNvPr>
          <p:cNvSpPr/>
          <p:nvPr/>
        </p:nvSpPr>
        <p:spPr>
          <a:xfrm>
            <a:off x="403622" y="2278686"/>
            <a:ext cx="9366680" cy="3979109"/>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 name="Content Placeholder">
            <a:extLst>
              <a:ext uri="{FF2B5EF4-FFF2-40B4-BE49-F238E27FC236}">
                <a16:creationId xmlns:a16="http://schemas.microsoft.com/office/drawing/2014/main" id="{7E2FEBA2-961E-A217-22E4-7F27B9C4B9FE}"/>
              </a:ext>
            </a:extLst>
          </p:cNvPr>
          <p:cNvSpPr txBox="1">
            <a:spLocks/>
          </p:cNvSpPr>
          <p:nvPr/>
        </p:nvSpPr>
        <p:spPr>
          <a:xfrm>
            <a:off x="603518" y="2458000"/>
            <a:ext cx="9166784" cy="3674535"/>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2200" dirty="0">
                <a:latin typeface="Arial" panose="020B0604020202020204" pitchFamily="34" charset="0"/>
                <a:ea typeface="Arial" panose="020B0604020202020204" pitchFamily="34" charset="0"/>
              </a:rPr>
              <a:t>You are currently able to update your information by phone, mail, or fax.</a:t>
            </a:r>
          </a:p>
          <a:p>
            <a:pPr marL="0" indent="0">
              <a:lnSpc>
                <a:spcPct val="120000"/>
              </a:lnSpc>
              <a:buFont typeface="Neue Haas Grotesk Text Pro" panose="020B0504020202020204" pitchFamily="34" charset="0"/>
              <a:buNone/>
            </a:pPr>
            <a:r>
              <a:rPr lang="en-CA" dirty="0">
                <a:latin typeface="Arial" panose="020B0604020202020204" pitchFamily="34" charset="0"/>
                <a:ea typeface="Arial" panose="020B0604020202020204" pitchFamily="34" charset="0"/>
              </a:rPr>
              <a:t>You will need to provide the CRA with a letter containing the following:</a:t>
            </a:r>
          </a:p>
          <a:p>
            <a:pPr marL="457200" indent="-457200">
              <a:lnSpc>
                <a:spcPct val="120000"/>
              </a:lnSpc>
              <a:buFont typeface="+mj-lt"/>
              <a:buAutoNum type="arabicPeriod"/>
            </a:pPr>
            <a:r>
              <a:rPr lang="en-CA" dirty="0">
                <a:latin typeface="Arial" panose="020B0604020202020204" pitchFamily="34" charset="0"/>
                <a:ea typeface="Arial" panose="020B0604020202020204" pitchFamily="34" charset="0"/>
              </a:rPr>
              <a:t>an original or certified true copy of one of the following documents</a:t>
            </a:r>
          </a:p>
          <a:p>
            <a:pPr lvl="1">
              <a:lnSpc>
                <a:spcPct val="120000"/>
              </a:lnSpc>
            </a:pPr>
            <a:r>
              <a:rPr lang="en-CA" dirty="0">
                <a:latin typeface="Arial" panose="020B0604020202020204" pitchFamily="34" charset="0"/>
                <a:ea typeface="Arial" panose="020B0604020202020204" pitchFamily="34" charset="0"/>
              </a:rPr>
              <a:t>a name change certificate from a provincial/territorial vital statistics department</a:t>
            </a:r>
          </a:p>
          <a:p>
            <a:pPr lvl="1">
              <a:lnSpc>
                <a:spcPct val="120000"/>
              </a:lnSpc>
            </a:pPr>
            <a:r>
              <a:rPr lang="en-CA" dirty="0">
                <a:latin typeface="Arial" panose="020B0604020202020204" pitchFamily="34" charset="0"/>
                <a:ea typeface="Arial" panose="020B0604020202020204" pitchFamily="34" charset="0"/>
              </a:rPr>
              <a:t>a court order issued under an act on change of name</a:t>
            </a:r>
          </a:p>
          <a:p>
            <a:pPr marL="457200" indent="-457200">
              <a:lnSpc>
                <a:spcPct val="120000"/>
              </a:lnSpc>
              <a:buFont typeface="+mj-lt"/>
              <a:buAutoNum type="arabicPeriod"/>
            </a:pPr>
            <a:r>
              <a:rPr lang="en-CA" dirty="0">
                <a:latin typeface="Arial" panose="020B0604020202020204" pitchFamily="34" charset="0"/>
                <a:ea typeface="Arial" panose="020B0604020202020204" pitchFamily="34" charset="0"/>
              </a:rPr>
              <a:t>your old and new names</a:t>
            </a:r>
          </a:p>
          <a:p>
            <a:pPr marL="457200" indent="-457200">
              <a:lnSpc>
                <a:spcPct val="120000"/>
              </a:lnSpc>
              <a:buFont typeface="+mj-lt"/>
              <a:buAutoNum type="arabicPeriod"/>
            </a:pPr>
            <a:r>
              <a:rPr lang="en-CA" dirty="0">
                <a:latin typeface="Arial" panose="020B0604020202020204" pitchFamily="34" charset="0"/>
                <a:ea typeface="Arial" panose="020B0604020202020204" pitchFamily="34" charset="0"/>
              </a:rPr>
              <a:t>your social insurance number</a:t>
            </a:r>
          </a:p>
          <a:p>
            <a:pPr marL="457200" indent="-457200">
              <a:lnSpc>
                <a:spcPct val="120000"/>
              </a:lnSpc>
              <a:buFont typeface="+mj-lt"/>
              <a:buAutoNum type="arabicPeriod"/>
            </a:pPr>
            <a:r>
              <a:rPr lang="en-CA" dirty="0">
                <a:latin typeface="Arial" panose="020B0604020202020204" pitchFamily="34" charset="0"/>
                <a:ea typeface="Arial" panose="020B0604020202020204" pitchFamily="34" charset="0"/>
              </a:rPr>
              <a:t>your signature</a:t>
            </a:r>
          </a:p>
          <a:p>
            <a:pPr marL="0" indent="0">
              <a:lnSpc>
                <a:spcPct val="120000"/>
              </a:lnSpc>
              <a:buFont typeface="Neue Haas Grotesk Text Pro" panose="020B0504020202020204" pitchFamily="34" charset="0"/>
              <a:buNone/>
            </a:pPr>
            <a:endParaRPr lang="en-CA" sz="2000"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endParaRPr lang="en-CA" sz="2000" dirty="0">
              <a:latin typeface="Arial" panose="020B0604020202020204" pitchFamily="34" charset="0"/>
              <a:ea typeface="Arial" panose="020B0604020202020204" pitchFamily="34" charset="0"/>
            </a:endParaRPr>
          </a:p>
        </p:txBody>
      </p:sp>
      <p:sp>
        <p:nvSpPr>
          <p:cNvPr id="2" name="Title"/>
          <p:cNvSpPr>
            <a:spLocks noGrp="1"/>
          </p:cNvSpPr>
          <p:nvPr>
            <p:ph type="title"/>
          </p:nvPr>
        </p:nvSpPr>
        <p:spPr>
          <a:xfrm>
            <a:off x="1237246" y="725465"/>
            <a:ext cx="9175996" cy="721166"/>
          </a:xfrm>
        </p:spPr>
        <p:txBody>
          <a:bodyPr>
            <a:normAutofit/>
          </a:bodyPr>
          <a:lstStyle/>
          <a:p>
            <a:r>
              <a:rPr lang="en-US" sz="4000" dirty="0"/>
              <a:t>Canada Revenue Agency updates</a:t>
            </a:r>
          </a:p>
        </p:txBody>
      </p:sp>
      <p:sp>
        <p:nvSpPr>
          <p:cNvPr id="5" name="Content Placeholder">
            <a:extLst>
              <a:ext uri="{FF2B5EF4-FFF2-40B4-BE49-F238E27FC236}">
                <a16:creationId xmlns:a16="http://schemas.microsoft.com/office/drawing/2014/main" id="{CEEE7930-8261-CDF6-9516-DBFA84C3126A}"/>
              </a:ext>
            </a:extLst>
          </p:cNvPr>
          <p:cNvSpPr txBox="1">
            <a:spLocks/>
          </p:cNvSpPr>
          <p:nvPr/>
        </p:nvSpPr>
        <p:spPr>
          <a:xfrm>
            <a:off x="1237246" y="1304740"/>
            <a:ext cx="9872032" cy="753152"/>
          </a:xfrm>
          <a:prstGeom prst="rect">
            <a:avLst/>
          </a:prstGeom>
        </p:spPr>
        <p:txBody>
          <a:bodyPr vert="horz" lIns="91440" tIns="45720" rIns="91440" bIns="45720" rtlCol="0" anchor="b">
            <a:normAutofit fontScale="92500" lnSpcReduction="10000"/>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US" sz="2000" i="1" dirty="0">
                <a:hlinkClick r:id="rId2">
                  <a:extLst>
                    <a:ext uri="{A12FA001-AC4F-418D-AE19-62706E023703}">
                      <ahyp:hlinkClr xmlns:ahyp="http://schemas.microsoft.com/office/drawing/2018/hyperlinkcolor" val="tx"/>
                    </a:ext>
                  </a:extLst>
                </a:hlinkClick>
              </a:rPr>
              <a:t>https://</a:t>
            </a:r>
            <a:r>
              <a:rPr lang="en-US" sz="2000" i="1" dirty="0" err="1">
                <a:hlinkClick r:id="rId2">
                  <a:extLst>
                    <a:ext uri="{A12FA001-AC4F-418D-AE19-62706E023703}">
                      <ahyp:hlinkClr xmlns:ahyp="http://schemas.microsoft.com/office/drawing/2018/hyperlinkcolor" val="tx"/>
                    </a:ext>
                  </a:extLst>
                </a:hlinkClick>
              </a:rPr>
              <a:t>www.canada.ca</a:t>
            </a:r>
            <a:r>
              <a:rPr lang="en-US" sz="2000" i="1" dirty="0">
                <a:hlinkClick r:id="rId2">
                  <a:extLst>
                    <a:ext uri="{A12FA001-AC4F-418D-AE19-62706E023703}">
                      <ahyp:hlinkClr xmlns:ahyp="http://schemas.microsoft.com/office/drawing/2018/hyperlinkcolor" val="tx"/>
                    </a:ext>
                  </a:extLst>
                </a:hlinkClick>
              </a:rPr>
              <a:t>/</a:t>
            </a:r>
            <a:r>
              <a:rPr lang="en-US" sz="2000" i="1" dirty="0" err="1">
                <a:hlinkClick r:id="rId2">
                  <a:extLst>
                    <a:ext uri="{A12FA001-AC4F-418D-AE19-62706E023703}">
                      <ahyp:hlinkClr xmlns:ahyp="http://schemas.microsoft.com/office/drawing/2018/hyperlinkcolor" val="tx"/>
                    </a:ext>
                  </a:extLst>
                </a:hlinkClick>
              </a:rPr>
              <a:t>en</a:t>
            </a:r>
            <a:r>
              <a:rPr lang="en-US" sz="2000" i="1" dirty="0">
                <a:hlinkClick r:id="rId2">
                  <a:extLst>
                    <a:ext uri="{A12FA001-AC4F-418D-AE19-62706E023703}">
                      <ahyp:hlinkClr xmlns:ahyp="http://schemas.microsoft.com/office/drawing/2018/hyperlinkcolor" val="tx"/>
                    </a:ext>
                  </a:extLst>
                </a:hlinkClick>
              </a:rPr>
              <a:t>/revenue-agency/services/tax/individuals/topics/about-your-tax-return/should-you-tell-</a:t>
            </a:r>
            <a:r>
              <a:rPr lang="en-US" sz="2000" i="1" dirty="0" err="1">
                <a:hlinkClick r:id="rId2">
                  <a:extLst>
                    <a:ext uri="{A12FA001-AC4F-418D-AE19-62706E023703}">
                      <ahyp:hlinkClr xmlns:ahyp="http://schemas.microsoft.com/office/drawing/2018/hyperlinkcolor" val="tx"/>
                    </a:ext>
                  </a:extLst>
                </a:hlinkClick>
              </a:rPr>
              <a:t>cra</a:t>
            </a:r>
            <a:r>
              <a:rPr lang="en-US" sz="2000" i="1" dirty="0">
                <a:hlinkClick r:id="rId2">
                  <a:extLst>
                    <a:ext uri="{A12FA001-AC4F-418D-AE19-62706E023703}">
                      <ahyp:hlinkClr xmlns:ahyp="http://schemas.microsoft.com/office/drawing/2018/hyperlinkcolor" val="tx"/>
                    </a:ext>
                  </a:extLst>
                </a:hlinkClick>
              </a:rPr>
              <a:t>-about-your-change-</a:t>
            </a:r>
            <a:r>
              <a:rPr lang="en-US" sz="2000" i="1" dirty="0" err="1">
                <a:hlinkClick r:id="rId2">
                  <a:extLst>
                    <a:ext uri="{A12FA001-AC4F-418D-AE19-62706E023703}">
                      <ahyp:hlinkClr xmlns:ahyp="http://schemas.microsoft.com/office/drawing/2018/hyperlinkcolor" val="tx"/>
                    </a:ext>
                  </a:extLst>
                </a:hlinkClick>
              </a:rPr>
              <a:t>name.html</a:t>
            </a:r>
            <a:endParaRPr lang="en-US" sz="2000" i="1" dirty="0"/>
          </a:p>
        </p:txBody>
      </p:sp>
      <p:sp>
        <p:nvSpPr>
          <p:cNvPr id="6" name="Google Shape;81;p15">
            <a:extLst>
              <a:ext uri="{FF2B5EF4-FFF2-40B4-BE49-F238E27FC236}">
                <a16:creationId xmlns:a16="http://schemas.microsoft.com/office/drawing/2014/main" id="{73F0361A-EA28-2936-D42F-C58928A2458C}"/>
              </a:ext>
            </a:extLst>
          </p:cNvPr>
          <p:cNvSpPr/>
          <p:nvPr/>
        </p:nvSpPr>
        <p:spPr>
          <a:xfrm>
            <a:off x="5558761" y="4973536"/>
            <a:ext cx="6255495" cy="1427960"/>
          </a:xfrm>
          <a:prstGeom prst="rect">
            <a:avLst/>
          </a:prstGeom>
          <a:solidFill>
            <a:schemeClr val="bg2">
              <a:lumMod val="75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CA" dirty="0">
              <a:solidFill>
                <a:schemeClr val="lt1"/>
              </a:solidFill>
            </a:endParaRPr>
          </a:p>
        </p:txBody>
      </p:sp>
      <p:sp>
        <p:nvSpPr>
          <p:cNvPr id="9" name="Content Placeholder">
            <a:extLst>
              <a:ext uri="{FF2B5EF4-FFF2-40B4-BE49-F238E27FC236}">
                <a16:creationId xmlns:a16="http://schemas.microsoft.com/office/drawing/2014/main" id="{42CC78A8-2588-F495-30FE-CF8C82A6426C}"/>
              </a:ext>
            </a:extLst>
          </p:cNvPr>
          <p:cNvSpPr txBox="1">
            <a:spLocks/>
          </p:cNvSpPr>
          <p:nvPr/>
        </p:nvSpPr>
        <p:spPr>
          <a:xfrm>
            <a:off x="5758659" y="5154858"/>
            <a:ext cx="6255494" cy="1123807"/>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600" dirty="0">
                <a:latin typeface="Arial" panose="020B0604020202020204" pitchFamily="34" charset="0"/>
                <a:ea typeface="Arial" panose="020B0604020202020204" pitchFamily="34" charset="0"/>
              </a:rPr>
              <a:t>For information on the different processes for submission via phone, or mail/fax, I recommend visiting the online portal (link above) for addresses and phone numbers relevant to your area</a:t>
            </a:r>
          </a:p>
        </p:txBody>
      </p:sp>
    </p:spTree>
    <p:extLst>
      <p:ext uri="{BB962C8B-B14F-4D97-AF65-F5344CB8AC3E}">
        <p14:creationId xmlns:p14="http://schemas.microsoft.com/office/powerpoint/2010/main" val="1147934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200635D7-A654-F5E4-DBCA-36C5C962BB25}"/>
              </a:ext>
            </a:extLst>
          </p:cNvPr>
          <p:cNvSpPr/>
          <p:nvPr/>
        </p:nvSpPr>
        <p:spPr>
          <a:xfrm>
            <a:off x="304534" y="1621163"/>
            <a:ext cx="9991861" cy="4097249"/>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 name="Content Placeholder">
            <a:extLst>
              <a:ext uri="{FF2B5EF4-FFF2-40B4-BE49-F238E27FC236}">
                <a16:creationId xmlns:a16="http://schemas.microsoft.com/office/drawing/2014/main" id="{7E2FEBA2-961E-A217-22E4-7F27B9C4B9FE}"/>
              </a:ext>
            </a:extLst>
          </p:cNvPr>
          <p:cNvSpPr txBox="1">
            <a:spLocks/>
          </p:cNvSpPr>
          <p:nvPr/>
        </p:nvSpPr>
        <p:spPr>
          <a:xfrm>
            <a:off x="504432" y="1800477"/>
            <a:ext cx="7902589" cy="3799796"/>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2000" dirty="0">
                <a:latin typeface="Arial" panose="020B0604020202020204" pitchFamily="34" charset="0"/>
                <a:ea typeface="Arial" panose="020B0604020202020204" pitchFamily="34" charset="0"/>
              </a:rPr>
              <a:t>Once you have legally changed your name, remember to update:</a:t>
            </a:r>
          </a:p>
          <a:p>
            <a:pPr>
              <a:lnSpc>
                <a:spcPct val="120000"/>
              </a:lnSpc>
            </a:pPr>
            <a:r>
              <a:rPr lang="en-CA" sz="1600" dirty="0">
                <a:latin typeface="Arial" panose="020B0604020202020204" pitchFamily="34" charset="0"/>
                <a:ea typeface="Arial" panose="020B0604020202020204" pitchFamily="34" charset="0"/>
              </a:rPr>
              <a:t>Elections Canada</a:t>
            </a:r>
          </a:p>
          <a:p>
            <a:pPr>
              <a:lnSpc>
                <a:spcPct val="120000"/>
              </a:lnSpc>
            </a:pPr>
            <a:r>
              <a:rPr lang="en-CA" sz="1600" dirty="0">
                <a:latin typeface="Arial" panose="020B0604020202020204" pitchFamily="34" charset="0"/>
                <a:ea typeface="Arial" panose="020B0604020202020204" pitchFamily="34" charset="0"/>
              </a:rPr>
              <a:t>your electricity provider</a:t>
            </a:r>
          </a:p>
          <a:p>
            <a:pPr>
              <a:lnSpc>
                <a:spcPct val="120000"/>
              </a:lnSpc>
            </a:pPr>
            <a:r>
              <a:rPr lang="en-CA" sz="1600" dirty="0">
                <a:latin typeface="Arial" panose="020B0604020202020204" pitchFamily="34" charset="0"/>
                <a:ea typeface="Arial" panose="020B0604020202020204" pitchFamily="34" charset="0"/>
              </a:rPr>
              <a:t>your phone provider</a:t>
            </a:r>
          </a:p>
          <a:p>
            <a:pPr>
              <a:lnSpc>
                <a:spcPct val="120000"/>
              </a:lnSpc>
            </a:pPr>
            <a:r>
              <a:rPr lang="en-CA" sz="1600" dirty="0">
                <a:latin typeface="Arial" panose="020B0604020202020204" pitchFamily="34" charset="0"/>
                <a:ea typeface="Arial" panose="020B0604020202020204" pitchFamily="34" charset="0"/>
              </a:rPr>
              <a:t>your internet provider</a:t>
            </a:r>
          </a:p>
          <a:p>
            <a:pPr>
              <a:lnSpc>
                <a:spcPct val="120000"/>
              </a:lnSpc>
            </a:pPr>
            <a:r>
              <a:rPr lang="en-CA" sz="1600" dirty="0">
                <a:latin typeface="Arial" panose="020B0604020202020204" pitchFamily="34" charset="0"/>
                <a:ea typeface="Arial" panose="020B0604020202020204" pitchFamily="34" charset="0"/>
              </a:rPr>
              <a:t>your bank</a:t>
            </a:r>
          </a:p>
          <a:p>
            <a:pPr>
              <a:lnSpc>
                <a:spcPct val="120000"/>
              </a:lnSpc>
            </a:pPr>
            <a:r>
              <a:rPr lang="en-CA" sz="1600" dirty="0">
                <a:latin typeface="Arial" panose="020B0604020202020204" pitchFamily="34" charset="0"/>
                <a:ea typeface="Arial" panose="020B0604020202020204" pitchFamily="34" charset="0"/>
              </a:rPr>
              <a:t>anyone else who may possess your personal information</a:t>
            </a:r>
          </a:p>
          <a:p>
            <a:pPr marL="0" indent="0">
              <a:lnSpc>
                <a:spcPct val="120000"/>
              </a:lnSpc>
              <a:buNone/>
            </a:pPr>
            <a:r>
              <a:rPr lang="en-CA" sz="1600" dirty="0">
                <a:latin typeface="Arial" panose="020B0604020202020204" pitchFamily="34" charset="0"/>
                <a:ea typeface="Arial" panose="020B0604020202020204" pitchFamily="34" charset="0"/>
              </a:rPr>
              <a:t>All these companies and registries will have different methods of updating your information, but generally require a valid Canadian Change of Name Certificate.</a:t>
            </a:r>
          </a:p>
        </p:txBody>
      </p:sp>
      <p:sp>
        <p:nvSpPr>
          <p:cNvPr id="2" name="Title"/>
          <p:cNvSpPr>
            <a:spLocks noGrp="1"/>
          </p:cNvSpPr>
          <p:nvPr>
            <p:ph type="title"/>
          </p:nvPr>
        </p:nvSpPr>
        <p:spPr>
          <a:xfrm>
            <a:off x="1237246" y="725465"/>
            <a:ext cx="9175996" cy="721166"/>
          </a:xfrm>
        </p:spPr>
        <p:txBody>
          <a:bodyPr>
            <a:normAutofit/>
          </a:bodyPr>
          <a:lstStyle/>
          <a:p>
            <a:r>
              <a:rPr lang="en-US" sz="4000" dirty="0"/>
              <a:t>Other important updates</a:t>
            </a:r>
          </a:p>
        </p:txBody>
      </p:sp>
      <p:pic>
        <p:nvPicPr>
          <p:cNvPr id="4" name="Picture 3" descr="Pastel checklist and pencil">
            <a:extLst>
              <a:ext uri="{FF2B5EF4-FFF2-40B4-BE49-F238E27FC236}">
                <a16:creationId xmlns:a16="http://schemas.microsoft.com/office/drawing/2014/main" id="{19A8ED03-24DD-EA02-4DF0-6BC775DAABA6}"/>
              </a:ext>
            </a:extLst>
          </p:cNvPr>
          <p:cNvPicPr>
            <a:picLocks noChangeAspect="1"/>
          </p:cNvPicPr>
          <p:nvPr/>
        </p:nvPicPr>
        <p:blipFill rotWithShape="1">
          <a:blip r:embed="rId2">
            <a:extLst>
              <a:ext uri="{28A0092B-C50C-407E-A947-70E740481C1C}">
                <a14:useLocalDpi xmlns:a14="http://schemas.microsoft.com/office/drawing/2010/main" val="0"/>
              </a:ext>
            </a:extLst>
          </a:blip>
          <a:srcRect l="24808" t="7579" r="26495" b="11239"/>
          <a:stretch/>
        </p:blipFill>
        <p:spPr>
          <a:xfrm>
            <a:off x="8593080" y="672515"/>
            <a:ext cx="3363945" cy="4588417"/>
          </a:xfrm>
          <a:prstGeom prst="rect">
            <a:avLst/>
          </a:prstGeom>
        </p:spPr>
      </p:pic>
    </p:spTree>
    <p:extLst>
      <p:ext uri="{BB962C8B-B14F-4D97-AF65-F5344CB8AC3E}">
        <p14:creationId xmlns:p14="http://schemas.microsoft.com/office/powerpoint/2010/main" val="2419471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1;p15">
            <a:extLst>
              <a:ext uri="{FF2B5EF4-FFF2-40B4-BE49-F238E27FC236}">
                <a16:creationId xmlns:a16="http://schemas.microsoft.com/office/drawing/2014/main" id="{199BF403-FBF8-6BB4-3CC5-D4AA28F7B3C2}"/>
              </a:ext>
            </a:extLst>
          </p:cNvPr>
          <p:cNvSpPr/>
          <p:nvPr/>
        </p:nvSpPr>
        <p:spPr>
          <a:xfrm>
            <a:off x="388069" y="1733349"/>
            <a:ext cx="11415861" cy="4275478"/>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 name="Title"/>
          <p:cNvSpPr>
            <a:spLocks noGrp="1"/>
          </p:cNvSpPr>
          <p:nvPr>
            <p:ph type="title"/>
          </p:nvPr>
        </p:nvSpPr>
        <p:spPr>
          <a:xfrm>
            <a:off x="1278519" y="745027"/>
            <a:ext cx="8247618" cy="988322"/>
          </a:xfrm>
        </p:spPr>
        <p:txBody>
          <a:bodyPr>
            <a:normAutofit/>
          </a:bodyPr>
          <a:lstStyle/>
          <a:p>
            <a:r>
              <a:rPr lang="en-US" sz="5000" dirty="0"/>
              <a:t>Outro and questions</a:t>
            </a:r>
          </a:p>
        </p:txBody>
      </p:sp>
      <p:sp>
        <p:nvSpPr>
          <p:cNvPr id="3" name="Content Placeholder"/>
          <p:cNvSpPr>
            <a:spLocks noGrp="1"/>
          </p:cNvSpPr>
          <p:nvPr>
            <p:ph idx="1"/>
          </p:nvPr>
        </p:nvSpPr>
        <p:spPr>
          <a:xfrm>
            <a:off x="570152" y="2037135"/>
            <a:ext cx="11039945" cy="3766977"/>
          </a:xfrm>
        </p:spPr>
        <p:txBody>
          <a:bodyPr>
            <a:noAutofit/>
          </a:bodyPr>
          <a:lstStyle/>
          <a:p>
            <a:pPr marL="0" indent="0">
              <a:buNone/>
            </a:pPr>
            <a:r>
              <a:rPr lang="en-US" sz="2000" dirty="0"/>
              <a:t>Thank you once again to the CUPE 3903 Trans Feminist Action Caucus for hosting this presentation, and thank you all for attending and taking the first step in this process.</a:t>
            </a:r>
          </a:p>
          <a:p>
            <a:pPr marL="0" lvl="0" indent="0">
              <a:buNone/>
            </a:pPr>
            <a:r>
              <a:rPr lang="en-US" sz="2000" dirty="0"/>
              <a:t>As mentioned earlier the script, slideshow, forms, and applications are currently available for download at </a:t>
            </a:r>
            <a:r>
              <a:rPr lang="en-US" sz="2000" i="1" dirty="0" err="1">
                <a:hlinkClick r:id="rId2">
                  <a:extLst>
                    <a:ext uri="{A12FA001-AC4F-418D-AE19-62706E023703}">
                      <ahyp:hlinkClr xmlns:ahyp="http://schemas.microsoft.com/office/drawing/2018/hyperlinkcolor" val="tx"/>
                    </a:ext>
                  </a:extLst>
                </a:hlinkClick>
              </a:rPr>
              <a:t>danateagle.com</a:t>
            </a:r>
            <a:r>
              <a:rPr lang="en-US" sz="2000" i="1" dirty="0">
                <a:hlinkClick r:id="rId2">
                  <a:extLst>
                    <a:ext uri="{A12FA001-AC4F-418D-AE19-62706E023703}">
                      <ahyp:hlinkClr xmlns:ahyp="http://schemas.microsoft.com/office/drawing/2018/hyperlinkcolor" val="tx"/>
                    </a:ext>
                  </a:extLst>
                </a:hlinkClick>
              </a:rPr>
              <a:t>/trans-id-resources</a:t>
            </a:r>
            <a:r>
              <a:rPr lang="en-US" sz="2000" i="1" dirty="0"/>
              <a:t>.</a:t>
            </a:r>
          </a:p>
          <a:p>
            <a:pPr marL="0" indent="0">
              <a:buNone/>
            </a:pPr>
            <a:r>
              <a:rPr lang="en-US" sz="2000" dirty="0"/>
              <a:t>Communities coming together to share our experiences and resources with one another is an act of resistance. I wish each and every one of you the best of luck with your applications.</a:t>
            </a:r>
          </a:p>
          <a:p>
            <a:pPr marL="0" lvl="0" indent="0">
              <a:buNone/>
            </a:pPr>
            <a:r>
              <a:rPr lang="en-US" sz="2000" dirty="0"/>
              <a:t>Please feel free to raise your hand now in the Zoom room, or contact me privately after this presentation at </a:t>
            </a:r>
            <a:r>
              <a:rPr lang="en-US" sz="2000" i="1" dirty="0">
                <a:hlinkClick r:id="rId3">
                  <a:extLst>
                    <a:ext uri="{A12FA001-AC4F-418D-AE19-62706E023703}">
                      <ahyp:hlinkClr xmlns:ahyp="http://schemas.microsoft.com/office/drawing/2018/hyperlinkcolor" val="tx"/>
                    </a:ext>
                  </a:extLst>
                </a:hlinkClick>
              </a:rPr>
              <a:t>dana.r.teagle@gmail.com</a:t>
            </a:r>
            <a:r>
              <a:rPr lang="en-US" sz="2000" i="1" dirty="0"/>
              <a:t>, </a:t>
            </a:r>
            <a:r>
              <a:rPr lang="en-US" sz="2000" dirty="0"/>
              <a:t>and I will do my best to answer any questions.</a:t>
            </a:r>
          </a:p>
        </p:txBody>
      </p:sp>
    </p:spTree>
    <p:extLst>
      <p:ext uri="{BB962C8B-B14F-4D97-AF65-F5344CB8AC3E}">
        <p14:creationId xmlns:p14="http://schemas.microsoft.com/office/powerpoint/2010/main" val="3397334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1;p15">
            <a:extLst>
              <a:ext uri="{FF2B5EF4-FFF2-40B4-BE49-F238E27FC236}">
                <a16:creationId xmlns:a16="http://schemas.microsoft.com/office/drawing/2014/main" id="{93922937-4CDB-C33B-5596-B1FB0A366957}"/>
              </a:ext>
            </a:extLst>
          </p:cNvPr>
          <p:cNvSpPr/>
          <p:nvPr/>
        </p:nvSpPr>
        <p:spPr>
          <a:xfrm>
            <a:off x="6207989" y="861040"/>
            <a:ext cx="5712521" cy="5255834"/>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 name="Google Shape;82;p15">
            <a:extLst>
              <a:ext uri="{FF2B5EF4-FFF2-40B4-BE49-F238E27FC236}">
                <a16:creationId xmlns:a16="http://schemas.microsoft.com/office/drawing/2014/main" id="{81B754ED-2FC8-D5E7-0164-8B55C3E7588A}"/>
              </a:ext>
            </a:extLst>
          </p:cNvPr>
          <p:cNvPicPr preferRelativeResize="0"/>
          <p:nvPr/>
        </p:nvPicPr>
        <p:blipFill>
          <a:blip r:embed="rId2">
            <a:alphaModFix/>
          </a:blip>
          <a:stretch>
            <a:fillRect/>
          </a:stretch>
        </p:blipFill>
        <p:spPr>
          <a:xfrm>
            <a:off x="301591" y="500552"/>
            <a:ext cx="5712521" cy="5916013"/>
          </a:xfrm>
          <a:prstGeom prst="rect">
            <a:avLst/>
          </a:prstGeom>
          <a:noFill/>
          <a:ln>
            <a:noFill/>
          </a:ln>
        </p:spPr>
      </p:pic>
      <p:sp>
        <p:nvSpPr>
          <p:cNvPr id="9" name="Content Placeholder 8">
            <a:extLst>
              <a:ext uri="{FF2B5EF4-FFF2-40B4-BE49-F238E27FC236}">
                <a16:creationId xmlns:a16="http://schemas.microsoft.com/office/drawing/2014/main" id="{2CAE11C9-F4BE-236E-36D5-4565047FC231}"/>
              </a:ext>
            </a:extLst>
          </p:cNvPr>
          <p:cNvSpPr>
            <a:spLocks noGrp="1"/>
          </p:cNvSpPr>
          <p:nvPr>
            <p:ph idx="1"/>
          </p:nvPr>
        </p:nvSpPr>
        <p:spPr>
          <a:xfrm>
            <a:off x="6407685" y="1054172"/>
            <a:ext cx="5313128" cy="4970084"/>
          </a:xfrm>
        </p:spPr>
        <p:txBody>
          <a:bodyPr>
            <a:normAutofit lnSpcReduction="10000"/>
          </a:bodyPr>
          <a:lstStyle/>
          <a:p>
            <a:pPr marL="0" indent="0">
              <a:buNone/>
            </a:pPr>
            <a:r>
              <a:rPr lang="en-US" dirty="0"/>
              <a:t>I am delivering this virtual presentation today on the traditional lands of the Haudenosaunee Confederacy, the Anishinaabeg, and the Wendat, and the treaty territory of the </a:t>
            </a:r>
            <a:r>
              <a:rPr lang="en-US" dirty="0" err="1"/>
              <a:t>Mississaugas</a:t>
            </a:r>
            <a:r>
              <a:rPr lang="en-US" dirty="0"/>
              <a:t> of the Credit. I acknowledge them and any other Nations who care for the land as the past, present, and future caretakers of what is referred to as </a:t>
            </a:r>
            <a:r>
              <a:rPr lang="en-US" dirty="0" err="1"/>
              <a:t>Tkaronto</a:t>
            </a:r>
            <a:r>
              <a:rPr lang="en-US" dirty="0"/>
              <a:t>.</a:t>
            </a:r>
          </a:p>
          <a:p>
            <a:pPr marL="0" indent="0">
              <a:buNone/>
            </a:pPr>
            <a:r>
              <a:rPr lang="en-US" dirty="0"/>
              <a:t>As part of the ongoing colonization process, there has been an attempted elimination of Two-Spirit people. I want to </a:t>
            </a:r>
            <a:r>
              <a:rPr lang="en-US" dirty="0" err="1"/>
              <a:t>honour</a:t>
            </a:r>
            <a:r>
              <a:rPr lang="en-US" dirty="0"/>
              <a:t> their legacy and continued significance as we have these conversations about the reality of being gender non-conforming in this country.</a:t>
            </a:r>
          </a:p>
        </p:txBody>
      </p:sp>
    </p:spTree>
    <p:extLst>
      <p:ext uri="{BB962C8B-B14F-4D97-AF65-F5344CB8AC3E}">
        <p14:creationId xmlns:p14="http://schemas.microsoft.com/office/powerpoint/2010/main" val="2088517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1;p15">
            <a:extLst>
              <a:ext uri="{FF2B5EF4-FFF2-40B4-BE49-F238E27FC236}">
                <a16:creationId xmlns:a16="http://schemas.microsoft.com/office/drawing/2014/main" id="{8C27D753-B9AF-7F9E-8DA8-9C7BAB1C755D}"/>
              </a:ext>
            </a:extLst>
          </p:cNvPr>
          <p:cNvSpPr/>
          <p:nvPr/>
        </p:nvSpPr>
        <p:spPr>
          <a:xfrm>
            <a:off x="484987" y="1934253"/>
            <a:ext cx="11222026" cy="4576906"/>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 name="Title"/>
          <p:cNvSpPr>
            <a:spLocks noGrp="1"/>
          </p:cNvSpPr>
          <p:nvPr>
            <p:ph type="title"/>
          </p:nvPr>
        </p:nvSpPr>
        <p:spPr>
          <a:xfrm>
            <a:off x="1091203" y="747180"/>
            <a:ext cx="8636121" cy="979669"/>
          </a:xfrm>
        </p:spPr>
        <p:txBody>
          <a:bodyPr>
            <a:normAutofit/>
          </a:bodyPr>
          <a:lstStyle/>
          <a:p>
            <a:r>
              <a:rPr lang="en-US" sz="5000" dirty="0"/>
              <a:t>A quick background on me</a:t>
            </a:r>
          </a:p>
        </p:txBody>
      </p:sp>
      <p:sp>
        <p:nvSpPr>
          <p:cNvPr id="3" name="Content Placeholder"/>
          <p:cNvSpPr>
            <a:spLocks noGrp="1"/>
          </p:cNvSpPr>
          <p:nvPr>
            <p:ph idx="1"/>
          </p:nvPr>
        </p:nvSpPr>
        <p:spPr>
          <a:xfrm>
            <a:off x="661625" y="2141657"/>
            <a:ext cx="10868749" cy="4162098"/>
          </a:xfrm>
        </p:spPr>
        <p:txBody>
          <a:bodyPr>
            <a:noAutofit/>
          </a:bodyPr>
          <a:lstStyle/>
          <a:p>
            <a:pPr marL="0" lvl="0" indent="0">
              <a:lnSpc>
                <a:spcPct val="120000"/>
              </a:lnSpc>
              <a:buNone/>
            </a:pPr>
            <a:r>
              <a:rPr lang="en-CA" sz="1800" dirty="0">
                <a:effectLst/>
                <a:latin typeface="Arial" panose="020B0604020202020204" pitchFamily="34" charset="0"/>
                <a:ea typeface="Arial" panose="020B0604020202020204" pitchFamily="34" charset="0"/>
              </a:rPr>
              <a:t>I’m Dana Rosamund Teagle, and I’m a queer trans woman and software developer based in Toronto.</a:t>
            </a:r>
          </a:p>
          <a:p>
            <a:pPr marL="0" lvl="0" indent="0">
              <a:lnSpc>
                <a:spcPct val="120000"/>
              </a:lnSpc>
              <a:buNone/>
            </a:pPr>
            <a:r>
              <a:rPr lang="en-CA" dirty="0">
                <a:latin typeface="Arial" panose="020B0604020202020204" pitchFamily="34" charset="0"/>
              </a:rPr>
              <a:t>I’ve been doing Trans I.D. workshops for several years. My mission is to provide information and guidance for individuals looking to changing their legal name and/or gender marker with the governmental bodies of Ontario and/or Canada.</a:t>
            </a:r>
          </a:p>
          <a:p>
            <a:pPr marL="0" lvl="0" indent="0">
              <a:lnSpc>
                <a:spcPct val="120000"/>
              </a:lnSpc>
              <a:buNone/>
            </a:pPr>
            <a:r>
              <a:rPr lang="en-CA" dirty="0">
                <a:latin typeface="Arial" panose="020B0604020202020204" pitchFamily="34" charset="0"/>
              </a:rPr>
              <a:t>Previously I ran a 1-on-1 consultation service to assist folks virtually and walk them through each step. I’ve had to stop offering this service, however I am currently in the process of spearheading development on a free web app called </a:t>
            </a:r>
            <a:r>
              <a:rPr lang="en-CA" b="1" i="1" dirty="0">
                <a:latin typeface="Arial" panose="020B0604020202020204" pitchFamily="34" charset="0"/>
              </a:rPr>
              <a:t>Trans I.D</a:t>
            </a:r>
            <a:r>
              <a:rPr lang="en-CA" dirty="0">
                <a:latin typeface="Arial" panose="020B0604020202020204" pitchFamily="34" charset="0"/>
              </a:rPr>
              <a:t>. which will serve as a volunteer-moderated resource and info hub for sharing tips, tricks, services, and methods.</a:t>
            </a:r>
          </a:p>
          <a:p>
            <a:pPr marL="0" lvl="0" indent="0">
              <a:lnSpc>
                <a:spcPct val="120000"/>
              </a:lnSpc>
              <a:buNone/>
            </a:pPr>
            <a:r>
              <a:rPr lang="en-CA" dirty="0">
                <a:latin typeface="Arial" panose="020B0604020202020204" pitchFamily="34" charset="0"/>
              </a:rPr>
              <a:t>I am hoping to launch Trans I.D. in Ontario in early 2024, and later expand across the country. If you would like to get involved or if you would like to hear updates about the project as it progresses, you can connect with me at </a:t>
            </a:r>
            <a:r>
              <a:rPr lang="en-CA" i="1" dirty="0">
                <a:latin typeface="Arial" panose="020B0604020202020204" pitchFamily="34" charset="0"/>
                <a:hlinkClick r:id="rId2">
                  <a:extLst>
                    <a:ext uri="{A12FA001-AC4F-418D-AE19-62706E023703}">
                      <ahyp:hlinkClr xmlns:ahyp="http://schemas.microsoft.com/office/drawing/2018/hyperlinkcolor" val="tx"/>
                    </a:ext>
                  </a:extLst>
                </a:hlinkClick>
              </a:rPr>
              <a:t>dana.r.teagle@gmail.com</a:t>
            </a:r>
            <a:r>
              <a:rPr lang="en-CA" dirty="0">
                <a:latin typeface="Arial" panose="020B0604020202020204" pitchFamily="34" charset="0"/>
              </a:rPr>
              <a:t>.</a:t>
            </a:r>
          </a:p>
        </p:txBody>
      </p:sp>
    </p:spTree>
    <p:extLst>
      <p:ext uri="{BB962C8B-B14F-4D97-AF65-F5344CB8AC3E}">
        <p14:creationId xmlns:p14="http://schemas.microsoft.com/office/powerpoint/2010/main" val="14026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1;p15">
            <a:extLst>
              <a:ext uri="{FF2B5EF4-FFF2-40B4-BE49-F238E27FC236}">
                <a16:creationId xmlns:a16="http://schemas.microsoft.com/office/drawing/2014/main" id="{8C27D753-B9AF-7F9E-8DA8-9C7BAB1C755D}"/>
              </a:ext>
            </a:extLst>
          </p:cNvPr>
          <p:cNvSpPr/>
          <p:nvPr/>
        </p:nvSpPr>
        <p:spPr>
          <a:xfrm>
            <a:off x="484987" y="1726849"/>
            <a:ext cx="11222026" cy="4576906"/>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 name="Title"/>
          <p:cNvSpPr>
            <a:spLocks noGrp="1"/>
          </p:cNvSpPr>
          <p:nvPr>
            <p:ph type="title"/>
          </p:nvPr>
        </p:nvSpPr>
        <p:spPr>
          <a:xfrm>
            <a:off x="1091203" y="747180"/>
            <a:ext cx="8636121" cy="979669"/>
          </a:xfrm>
        </p:spPr>
        <p:txBody>
          <a:bodyPr>
            <a:normAutofit/>
          </a:bodyPr>
          <a:lstStyle/>
          <a:p>
            <a:r>
              <a:rPr lang="en-US" sz="5000" dirty="0"/>
              <a:t>Our itinerary today</a:t>
            </a:r>
          </a:p>
        </p:txBody>
      </p:sp>
      <p:sp>
        <p:nvSpPr>
          <p:cNvPr id="3" name="Content Placeholder"/>
          <p:cNvSpPr>
            <a:spLocks noGrp="1"/>
          </p:cNvSpPr>
          <p:nvPr>
            <p:ph idx="1"/>
          </p:nvPr>
        </p:nvSpPr>
        <p:spPr>
          <a:xfrm>
            <a:off x="661625" y="1934253"/>
            <a:ext cx="10868749" cy="4117253"/>
          </a:xfrm>
        </p:spPr>
        <p:txBody>
          <a:bodyPr>
            <a:noAutofit/>
          </a:bodyPr>
          <a:lstStyle/>
          <a:p>
            <a:pPr marL="0" lvl="0" indent="0">
              <a:lnSpc>
                <a:spcPct val="120000"/>
              </a:lnSpc>
              <a:buNone/>
            </a:pPr>
            <a:r>
              <a:rPr lang="en-CA" sz="2000" dirty="0">
                <a:latin typeface="Arial" panose="020B0604020202020204" pitchFamily="34" charset="0"/>
                <a:ea typeface="Arial" panose="020B0604020202020204" pitchFamily="34" charset="0"/>
              </a:rPr>
              <a:t>O</a:t>
            </a:r>
            <a:r>
              <a:rPr lang="en-CA" sz="2000" dirty="0">
                <a:effectLst/>
                <a:latin typeface="Arial" panose="020B0604020202020204" pitchFamily="34" charset="0"/>
                <a:ea typeface="Arial" panose="020B0604020202020204" pitchFamily="34" charset="0"/>
              </a:rPr>
              <a:t>ver the next 45 minutes or so, I will give an overview of:</a:t>
            </a:r>
          </a:p>
          <a:p>
            <a:pPr>
              <a:lnSpc>
                <a:spcPct val="120000"/>
              </a:lnSpc>
            </a:pPr>
            <a:r>
              <a:rPr lang="en-CA" sz="1600" b="1" i="1" dirty="0">
                <a:effectLst/>
                <a:latin typeface="Arial" panose="020B0604020202020204" pitchFamily="34" charset="0"/>
                <a:ea typeface="Arial" panose="020B0604020202020204" pitchFamily="34" charset="0"/>
              </a:rPr>
              <a:t>Ontario legal name changes</a:t>
            </a:r>
          </a:p>
          <a:p>
            <a:pPr>
              <a:lnSpc>
                <a:spcPct val="120000"/>
              </a:lnSpc>
            </a:pPr>
            <a:r>
              <a:rPr lang="en-CA" sz="1600" b="1" i="1" dirty="0">
                <a:latin typeface="Arial" panose="020B0604020202020204" pitchFamily="34" charset="0"/>
                <a:ea typeface="Arial" panose="020B0604020202020204" pitchFamily="34" charset="0"/>
              </a:rPr>
              <a:t>Requests for Ontario birth registrations &amp; certificates</a:t>
            </a:r>
            <a:endParaRPr lang="en-CA" sz="1600" b="1" i="1" dirty="0">
              <a:effectLst/>
              <a:latin typeface="Arial" panose="020B0604020202020204" pitchFamily="34" charset="0"/>
              <a:ea typeface="Arial" panose="020B0604020202020204" pitchFamily="34" charset="0"/>
            </a:endParaRPr>
          </a:p>
          <a:p>
            <a:pPr>
              <a:lnSpc>
                <a:spcPct val="120000"/>
              </a:lnSpc>
            </a:pPr>
            <a:r>
              <a:rPr lang="en-CA" sz="1600" b="1" i="1" dirty="0">
                <a:effectLst/>
                <a:latin typeface="Arial" panose="020B0604020202020204" pitchFamily="34" charset="0"/>
                <a:ea typeface="Arial" panose="020B0604020202020204" pitchFamily="34" charset="0"/>
              </a:rPr>
              <a:t>Sex designation changes on Ontario I.D.s</a:t>
            </a:r>
          </a:p>
          <a:p>
            <a:pPr>
              <a:lnSpc>
                <a:spcPct val="120000"/>
              </a:lnSpc>
            </a:pPr>
            <a:r>
              <a:rPr lang="en-CA" sz="1600" b="1" i="1" dirty="0">
                <a:effectLst/>
                <a:latin typeface="Arial" panose="020B0604020202020204" pitchFamily="34" charset="0"/>
                <a:ea typeface="Arial" panose="020B0604020202020204" pitchFamily="34" charset="0"/>
              </a:rPr>
              <a:t>Ontario health card updates</a:t>
            </a:r>
          </a:p>
          <a:p>
            <a:pPr>
              <a:lnSpc>
                <a:spcPct val="120000"/>
              </a:lnSpc>
            </a:pPr>
            <a:r>
              <a:rPr lang="en-CA" sz="1600" b="1" i="1" dirty="0">
                <a:effectLst/>
                <a:latin typeface="Arial" panose="020B0604020202020204" pitchFamily="34" charset="0"/>
                <a:ea typeface="Arial" panose="020B0604020202020204" pitchFamily="34" charset="0"/>
              </a:rPr>
              <a:t>Travel document updates</a:t>
            </a:r>
          </a:p>
          <a:p>
            <a:pPr>
              <a:lnSpc>
                <a:spcPct val="120000"/>
              </a:lnSpc>
            </a:pPr>
            <a:r>
              <a:rPr lang="en-CA" sz="1600" b="1" i="1" dirty="0">
                <a:latin typeface="Arial" panose="020B0604020202020204" pitchFamily="34" charset="0"/>
                <a:ea typeface="Arial" panose="020B0604020202020204" pitchFamily="34" charset="0"/>
              </a:rPr>
              <a:t>U</a:t>
            </a:r>
            <a:r>
              <a:rPr lang="en-CA" sz="1600" b="1" i="1" dirty="0">
                <a:effectLst/>
                <a:latin typeface="Arial" panose="020B0604020202020204" pitchFamily="34" charset="0"/>
                <a:ea typeface="Arial" panose="020B0604020202020204" pitchFamily="34" charset="0"/>
              </a:rPr>
              <a:t>pdates to the S.I.N. registry and the C.R.A.</a:t>
            </a:r>
            <a:endParaRPr lang="en-CA" sz="1800" dirty="0">
              <a:effectLst/>
              <a:latin typeface="Arial" panose="020B0604020202020204" pitchFamily="34" charset="0"/>
              <a:ea typeface="Arial" panose="020B0604020202020204" pitchFamily="34" charset="0"/>
            </a:endParaRPr>
          </a:p>
          <a:p>
            <a:pPr marL="0" indent="0">
              <a:lnSpc>
                <a:spcPct val="120000"/>
              </a:lnSpc>
              <a:buNone/>
            </a:pPr>
            <a:endParaRPr lang="en-CA" sz="500" dirty="0">
              <a:effectLst/>
              <a:latin typeface="Arial" panose="020B0604020202020204" pitchFamily="34" charset="0"/>
              <a:ea typeface="Arial" panose="020B0604020202020204" pitchFamily="34" charset="0"/>
            </a:endParaRPr>
          </a:p>
          <a:p>
            <a:pPr marL="0" indent="0">
              <a:lnSpc>
                <a:spcPct val="120000"/>
              </a:lnSpc>
              <a:buNone/>
            </a:pPr>
            <a:r>
              <a:rPr lang="en-CA" sz="2000" dirty="0">
                <a:effectLst/>
                <a:latin typeface="Arial" panose="020B0604020202020204" pitchFamily="34" charset="0"/>
                <a:ea typeface="Arial" panose="020B0604020202020204" pitchFamily="34" charset="0"/>
              </a:rPr>
              <a:t>I will also point to resources I recommend for commissioning and notarizing, and other information and assistance for making these changes, both in Ontario and in other provinces.</a:t>
            </a:r>
          </a:p>
        </p:txBody>
      </p:sp>
    </p:spTree>
    <p:extLst>
      <p:ext uri="{BB962C8B-B14F-4D97-AF65-F5344CB8AC3E}">
        <p14:creationId xmlns:p14="http://schemas.microsoft.com/office/powerpoint/2010/main" val="2591980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1;p15">
            <a:extLst>
              <a:ext uri="{FF2B5EF4-FFF2-40B4-BE49-F238E27FC236}">
                <a16:creationId xmlns:a16="http://schemas.microsoft.com/office/drawing/2014/main" id="{200635D7-A654-F5E4-DBCA-36C5C962BB25}"/>
              </a:ext>
            </a:extLst>
          </p:cNvPr>
          <p:cNvSpPr/>
          <p:nvPr/>
        </p:nvSpPr>
        <p:spPr>
          <a:xfrm>
            <a:off x="358863" y="2374551"/>
            <a:ext cx="6089234" cy="3570786"/>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 name="Content Placeholder">
            <a:extLst>
              <a:ext uri="{FF2B5EF4-FFF2-40B4-BE49-F238E27FC236}">
                <a16:creationId xmlns:a16="http://schemas.microsoft.com/office/drawing/2014/main" id="{7E2FEBA2-961E-A217-22E4-7F27B9C4B9FE}"/>
              </a:ext>
            </a:extLst>
          </p:cNvPr>
          <p:cNvSpPr txBox="1">
            <a:spLocks/>
          </p:cNvSpPr>
          <p:nvPr/>
        </p:nvSpPr>
        <p:spPr>
          <a:xfrm>
            <a:off x="535502" y="2581956"/>
            <a:ext cx="5628816" cy="3942656"/>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2200" dirty="0">
                <a:latin typeface="Arial" panose="020B0604020202020204" pitchFamily="34" charset="0"/>
                <a:ea typeface="Arial" panose="020B0604020202020204" pitchFamily="34" charset="0"/>
              </a:rPr>
              <a:t>You will need to fill out the </a:t>
            </a:r>
            <a:r>
              <a:rPr lang="en-CA" sz="2200" b="1" i="1" dirty="0">
                <a:latin typeface="Arial" panose="020B0604020202020204" pitchFamily="34" charset="0"/>
                <a:ea typeface="Arial" panose="020B0604020202020204" pitchFamily="34" charset="0"/>
              </a:rPr>
              <a:t>Ontario Application to Change an Adult’s Name (11155E).</a:t>
            </a:r>
            <a:endParaRPr lang="en-CA" sz="2200" dirty="0">
              <a:latin typeface="Arial" panose="020B0604020202020204" pitchFamily="34" charset="0"/>
              <a:ea typeface="Arial" panose="020B0604020202020204" pitchFamily="34" charset="0"/>
            </a:endParaRPr>
          </a:p>
          <a:p>
            <a:pPr marL="0" indent="0">
              <a:lnSpc>
                <a:spcPct val="120000"/>
              </a:lnSpc>
              <a:buFont typeface="Neue Haas Grotesk Text Pro" panose="020B0504020202020204" pitchFamily="34" charset="0"/>
              <a:buNone/>
            </a:pPr>
            <a:r>
              <a:rPr lang="en-CA" sz="2200" dirty="0">
                <a:latin typeface="Arial" panose="020B0604020202020204" pitchFamily="34" charset="0"/>
                <a:ea typeface="Arial" panose="020B0604020202020204" pitchFamily="34" charset="0"/>
              </a:rPr>
              <a:t>The application is nineteen pages long, and divided into seven parts, but you may not need to fill out all of them. You must also submit a fee of $137 with your application.</a:t>
            </a:r>
          </a:p>
        </p:txBody>
      </p:sp>
      <p:sp>
        <p:nvSpPr>
          <p:cNvPr id="2" name="Title"/>
          <p:cNvSpPr>
            <a:spLocks noGrp="1"/>
          </p:cNvSpPr>
          <p:nvPr>
            <p:ph type="title"/>
          </p:nvPr>
        </p:nvSpPr>
        <p:spPr>
          <a:xfrm>
            <a:off x="1237246" y="725465"/>
            <a:ext cx="7059568" cy="721166"/>
          </a:xfrm>
        </p:spPr>
        <p:txBody>
          <a:bodyPr>
            <a:normAutofit/>
          </a:bodyPr>
          <a:lstStyle/>
          <a:p>
            <a:r>
              <a:rPr lang="en-US" sz="4000" dirty="0"/>
              <a:t>Ontario legal name changes</a:t>
            </a:r>
          </a:p>
        </p:txBody>
      </p:sp>
      <p:sp>
        <p:nvSpPr>
          <p:cNvPr id="5" name="Content Placeholder">
            <a:extLst>
              <a:ext uri="{FF2B5EF4-FFF2-40B4-BE49-F238E27FC236}">
                <a16:creationId xmlns:a16="http://schemas.microsoft.com/office/drawing/2014/main" id="{CEEE7930-8261-CDF6-9516-DBFA84C3126A}"/>
              </a:ext>
            </a:extLst>
          </p:cNvPr>
          <p:cNvSpPr txBox="1">
            <a:spLocks/>
          </p:cNvSpPr>
          <p:nvPr/>
        </p:nvSpPr>
        <p:spPr>
          <a:xfrm>
            <a:off x="1237246" y="1304740"/>
            <a:ext cx="5618830" cy="490536"/>
          </a:xfrm>
          <a:prstGeom prst="rect">
            <a:avLst/>
          </a:prstGeom>
        </p:spPr>
        <p:txBody>
          <a:bodyPr vert="horz" lIns="91440" tIns="45720" rIns="91440" bIns="45720" rtlCol="0" anchor="b">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US" sz="2000" i="1" dirty="0">
                <a:hlinkClick r:id="rId2">
                  <a:extLst>
                    <a:ext uri="{A12FA001-AC4F-418D-AE19-62706E023703}">
                      <ahyp:hlinkClr xmlns:ahyp="http://schemas.microsoft.com/office/drawing/2018/hyperlinkcolor" val="tx"/>
                    </a:ext>
                  </a:extLst>
                </a:hlinkClick>
              </a:rPr>
              <a:t>https://</a:t>
            </a:r>
            <a:r>
              <a:rPr lang="en-US" sz="2000" i="1" dirty="0" err="1">
                <a:hlinkClick r:id="rId2">
                  <a:extLst>
                    <a:ext uri="{A12FA001-AC4F-418D-AE19-62706E023703}">
                      <ahyp:hlinkClr xmlns:ahyp="http://schemas.microsoft.com/office/drawing/2018/hyperlinkcolor" val="tx"/>
                    </a:ext>
                  </a:extLst>
                </a:hlinkClick>
              </a:rPr>
              <a:t>www.ontario.ca</a:t>
            </a:r>
            <a:r>
              <a:rPr lang="en-US" sz="2000" i="1" dirty="0">
                <a:hlinkClick r:id="rId2">
                  <a:extLst>
                    <a:ext uri="{A12FA001-AC4F-418D-AE19-62706E023703}">
                      <ahyp:hlinkClr xmlns:ahyp="http://schemas.microsoft.com/office/drawing/2018/hyperlinkcolor" val="tx"/>
                    </a:ext>
                  </a:extLst>
                </a:hlinkClick>
              </a:rPr>
              <a:t>/page/change-name</a:t>
            </a:r>
            <a:endParaRPr lang="en-US" sz="2000" i="1" dirty="0"/>
          </a:p>
        </p:txBody>
      </p:sp>
      <p:pic>
        <p:nvPicPr>
          <p:cNvPr id="13" name="Google Shape;112;p20">
            <a:extLst>
              <a:ext uri="{FF2B5EF4-FFF2-40B4-BE49-F238E27FC236}">
                <a16:creationId xmlns:a16="http://schemas.microsoft.com/office/drawing/2014/main" id="{DA86913D-384B-E59B-9F0B-DEE3E2797F22}"/>
              </a:ext>
            </a:extLst>
          </p:cNvPr>
          <p:cNvPicPr preferRelativeResize="0"/>
          <p:nvPr/>
        </p:nvPicPr>
        <p:blipFill>
          <a:blip r:embed="rId3">
            <a:alphaModFix/>
          </a:blip>
          <a:stretch>
            <a:fillRect/>
          </a:stretch>
        </p:blipFill>
        <p:spPr>
          <a:xfrm>
            <a:off x="6716608" y="2025906"/>
            <a:ext cx="5116528" cy="3267449"/>
          </a:xfrm>
          <a:prstGeom prst="rect">
            <a:avLst/>
          </a:prstGeom>
          <a:noFill/>
          <a:ln>
            <a:noFill/>
          </a:ln>
        </p:spPr>
      </p:pic>
      <p:sp>
        <p:nvSpPr>
          <p:cNvPr id="14" name="Google Shape;81;p15">
            <a:extLst>
              <a:ext uri="{FF2B5EF4-FFF2-40B4-BE49-F238E27FC236}">
                <a16:creationId xmlns:a16="http://schemas.microsoft.com/office/drawing/2014/main" id="{B1916890-C96D-1A59-1713-C48E4B0A5C31}"/>
              </a:ext>
            </a:extLst>
          </p:cNvPr>
          <p:cNvSpPr/>
          <p:nvPr/>
        </p:nvSpPr>
        <p:spPr>
          <a:xfrm>
            <a:off x="6856076" y="5552415"/>
            <a:ext cx="5116528" cy="785843"/>
          </a:xfrm>
          <a:prstGeom prst="rect">
            <a:avLst/>
          </a:prstGeom>
          <a:solidFill>
            <a:schemeClr val="bg2">
              <a:lumMod val="75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 name="Content Placeholder">
            <a:extLst>
              <a:ext uri="{FF2B5EF4-FFF2-40B4-BE49-F238E27FC236}">
                <a16:creationId xmlns:a16="http://schemas.microsoft.com/office/drawing/2014/main" id="{11F26956-C6AD-7523-0D8A-198A88A0CDCC}"/>
              </a:ext>
            </a:extLst>
          </p:cNvPr>
          <p:cNvSpPr txBox="1">
            <a:spLocks/>
          </p:cNvSpPr>
          <p:nvPr/>
        </p:nvSpPr>
        <p:spPr>
          <a:xfrm>
            <a:off x="6926839" y="5638355"/>
            <a:ext cx="4906297" cy="652606"/>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400" dirty="0">
                <a:latin typeface="Arial" panose="020B0604020202020204" pitchFamily="34" charset="0"/>
                <a:ea typeface="Arial" panose="020B0604020202020204" pitchFamily="34" charset="0"/>
              </a:rPr>
              <a:t>This is based on the application as of Oct 2022. Please make sure you are filling out the most recent version.</a:t>
            </a:r>
          </a:p>
        </p:txBody>
      </p:sp>
    </p:spTree>
    <p:extLst>
      <p:ext uri="{BB962C8B-B14F-4D97-AF65-F5344CB8AC3E}">
        <p14:creationId xmlns:p14="http://schemas.microsoft.com/office/powerpoint/2010/main" val="41926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81;p15">
            <a:extLst>
              <a:ext uri="{FF2B5EF4-FFF2-40B4-BE49-F238E27FC236}">
                <a16:creationId xmlns:a16="http://schemas.microsoft.com/office/drawing/2014/main" id="{20AA9ADA-031E-EC61-E125-B88C76369299}"/>
              </a:ext>
            </a:extLst>
          </p:cNvPr>
          <p:cNvSpPr/>
          <p:nvPr/>
        </p:nvSpPr>
        <p:spPr>
          <a:xfrm>
            <a:off x="791266" y="1965996"/>
            <a:ext cx="9256329" cy="4501733"/>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 name="Title"/>
          <p:cNvSpPr>
            <a:spLocks noGrp="1"/>
          </p:cNvSpPr>
          <p:nvPr>
            <p:ph type="title"/>
          </p:nvPr>
        </p:nvSpPr>
        <p:spPr>
          <a:xfrm>
            <a:off x="1493167" y="1400839"/>
            <a:ext cx="2816772" cy="479439"/>
          </a:xfrm>
        </p:spPr>
        <p:txBody>
          <a:bodyPr>
            <a:normAutofit fontScale="90000"/>
          </a:bodyPr>
          <a:lstStyle/>
          <a:p>
            <a:r>
              <a:rPr lang="en-US" sz="3000" dirty="0"/>
              <a:t>Requirements</a:t>
            </a:r>
          </a:p>
        </p:txBody>
      </p:sp>
      <p:sp>
        <p:nvSpPr>
          <p:cNvPr id="8" name="Content Placeholder">
            <a:extLst>
              <a:ext uri="{FF2B5EF4-FFF2-40B4-BE49-F238E27FC236}">
                <a16:creationId xmlns:a16="http://schemas.microsoft.com/office/drawing/2014/main" id="{B5446D22-7657-8B45-512D-9098D4EA462F}"/>
              </a:ext>
            </a:extLst>
          </p:cNvPr>
          <p:cNvSpPr txBox="1">
            <a:spLocks/>
          </p:cNvSpPr>
          <p:nvPr/>
        </p:nvSpPr>
        <p:spPr>
          <a:xfrm>
            <a:off x="901624" y="2116611"/>
            <a:ext cx="7655374" cy="43072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This application requires you to fill out a lot of your personal information, including:</a:t>
            </a:r>
          </a:p>
          <a:p>
            <a:pPr marL="342900" indent="-342900">
              <a:lnSpc>
                <a:spcPct val="120000"/>
              </a:lnSpc>
              <a:buFont typeface="Neue Haas Grotesk Text Pro" panose="020B0504020202020204" pitchFamily="34" charset="0"/>
              <a:buAutoNum type="arabicPeriod"/>
            </a:pPr>
            <a:r>
              <a:rPr lang="en-CA" sz="1400" dirty="0">
                <a:latin typeface="Arial" panose="020B0604020202020204" pitchFamily="34" charset="0"/>
                <a:ea typeface="Arial" panose="020B0604020202020204" pitchFamily="34" charset="0"/>
              </a:rPr>
              <a:t>Full current legal name</a:t>
            </a:r>
          </a:p>
          <a:p>
            <a:pPr marL="342900" indent="-342900">
              <a:lnSpc>
                <a:spcPct val="120000"/>
              </a:lnSpc>
              <a:buFont typeface="Neue Haas Grotesk Text Pro" panose="020B0504020202020204" pitchFamily="34" charset="0"/>
              <a:buAutoNum type="arabicPeriod"/>
            </a:pPr>
            <a:r>
              <a:rPr lang="en-CA" sz="1400" dirty="0">
                <a:latin typeface="Arial" panose="020B0604020202020204" pitchFamily="34" charset="0"/>
                <a:ea typeface="Arial" panose="020B0604020202020204" pitchFamily="34" charset="0"/>
              </a:rPr>
              <a:t>New chosen name</a:t>
            </a:r>
          </a:p>
          <a:p>
            <a:pPr marL="342900" indent="-342900">
              <a:lnSpc>
                <a:spcPct val="120000"/>
              </a:lnSpc>
              <a:buFont typeface="Neue Haas Grotesk Text Pro" panose="020B0504020202020204" pitchFamily="34" charset="0"/>
              <a:buAutoNum type="arabicPeriod"/>
            </a:pPr>
            <a:r>
              <a:rPr lang="en-CA" sz="1400" dirty="0">
                <a:latin typeface="Arial" panose="020B0604020202020204" pitchFamily="34" charset="0"/>
                <a:ea typeface="Arial" panose="020B0604020202020204" pitchFamily="34" charset="0"/>
              </a:rPr>
              <a:t>Mailing address</a:t>
            </a:r>
          </a:p>
          <a:p>
            <a:pPr marL="342900" indent="-342900">
              <a:lnSpc>
                <a:spcPct val="120000"/>
              </a:lnSpc>
              <a:buFont typeface="Neue Haas Grotesk Text Pro" panose="020B0504020202020204" pitchFamily="34" charset="0"/>
              <a:buAutoNum type="arabicPeriod"/>
            </a:pPr>
            <a:r>
              <a:rPr lang="en-CA" sz="1400" dirty="0">
                <a:latin typeface="Arial" panose="020B0604020202020204" pitchFamily="34" charset="0"/>
                <a:ea typeface="Arial" panose="020B0604020202020204" pitchFamily="34" charset="0"/>
              </a:rPr>
              <a:t>Date and location of birth</a:t>
            </a:r>
          </a:p>
          <a:p>
            <a:pPr marL="342900" indent="-342900">
              <a:lnSpc>
                <a:spcPct val="120000"/>
              </a:lnSpc>
              <a:buFont typeface="Neue Haas Grotesk Text Pro" panose="020B0504020202020204" pitchFamily="34" charset="0"/>
              <a:buAutoNum type="arabicPeriod"/>
            </a:pPr>
            <a:r>
              <a:rPr lang="en-CA" sz="1400" dirty="0">
                <a:latin typeface="Arial" panose="020B0604020202020204" pitchFamily="34" charset="0"/>
                <a:ea typeface="Arial" panose="020B0604020202020204" pitchFamily="34" charset="0"/>
              </a:rPr>
              <a:t>Marital/relationship status</a:t>
            </a:r>
          </a:p>
          <a:p>
            <a:pPr marL="342900" indent="-342900">
              <a:lnSpc>
                <a:spcPct val="120000"/>
              </a:lnSpc>
              <a:buFont typeface="Neue Haas Grotesk Text Pro" panose="020B0504020202020204" pitchFamily="34" charset="0"/>
              <a:buAutoNum type="arabicPeriod"/>
            </a:pPr>
            <a:r>
              <a:rPr lang="en-CA" sz="1400" dirty="0">
                <a:latin typeface="Arial" panose="020B0604020202020204" pitchFamily="34" charset="0"/>
                <a:ea typeface="Arial" panose="020B0604020202020204" pitchFamily="34" charset="0"/>
              </a:rPr>
              <a:t>Parental information</a:t>
            </a:r>
          </a:p>
          <a:p>
            <a:pPr marL="342900" indent="-342900">
              <a:lnSpc>
                <a:spcPct val="120000"/>
              </a:lnSpc>
              <a:buFont typeface="Neue Haas Grotesk Text Pro" panose="020B0504020202020204" pitchFamily="34" charset="0"/>
              <a:buAutoNum type="arabicPeriod"/>
            </a:pPr>
            <a:r>
              <a:rPr lang="en-CA" sz="1400" dirty="0">
                <a:latin typeface="Arial" panose="020B0604020202020204" pitchFamily="34" charset="0"/>
                <a:ea typeface="Arial" panose="020B0604020202020204" pitchFamily="34" charset="0"/>
              </a:rPr>
              <a:t>Details of any previous name change</a:t>
            </a:r>
          </a:p>
          <a:p>
            <a:pPr marL="342900" indent="-342900">
              <a:lnSpc>
                <a:spcPct val="120000"/>
              </a:lnSpc>
              <a:buFont typeface="Neue Haas Grotesk Text Pro" panose="020B0504020202020204" pitchFamily="34" charset="0"/>
              <a:buAutoNum type="arabicPeriod"/>
            </a:pPr>
            <a:r>
              <a:rPr lang="en-CA" sz="1400" dirty="0">
                <a:latin typeface="Arial" panose="020B0604020202020204" pitchFamily="34" charset="0"/>
                <a:ea typeface="Arial" panose="020B0604020202020204" pitchFamily="34" charset="0"/>
              </a:rPr>
              <a:t>Information about any current or past criminal offences</a:t>
            </a:r>
          </a:p>
          <a:p>
            <a:pPr marL="342900" indent="-342900">
              <a:lnSpc>
                <a:spcPct val="120000"/>
              </a:lnSpc>
              <a:buFont typeface="Neue Haas Grotesk Text Pro" panose="020B0504020202020204" pitchFamily="34" charset="0"/>
              <a:buAutoNum type="arabicPeriod"/>
            </a:pPr>
            <a:r>
              <a:rPr lang="en-CA" sz="1400" dirty="0">
                <a:latin typeface="Arial" panose="020B0604020202020204" pitchFamily="34" charset="0"/>
                <a:ea typeface="Arial" panose="020B0604020202020204" pitchFamily="34" charset="0"/>
              </a:rPr>
              <a:t>Information about any current or past financial judgments, fines, or bankruptcy</a:t>
            </a:r>
          </a:p>
          <a:p>
            <a:pPr marL="0" indent="0">
              <a:lnSpc>
                <a:spcPct val="120000"/>
              </a:lnSpc>
              <a:buFont typeface="Neue Haas Grotesk Text Pro" panose="020B0504020202020204" pitchFamily="34" charset="0"/>
              <a:buNone/>
            </a:pPr>
            <a:endParaRPr lang="en-CA" dirty="0">
              <a:latin typeface="Arial" panose="020B0604020202020204" pitchFamily="34" charset="0"/>
              <a:ea typeface="Arial" panose="020B0604020202020204" pitchFamily="34" charset="0"/>
            </a:endParaRPr>
          </a:p>
        </p:txBody>
      </p:sp>
      <p:pic>
        <p:nvPicPr>
          <p:cNvPr id="6" name="Picture 5" descr="Pen placed on top of a signature line">
            <a:extLst>
              <a:ext uri="{FF2B5EF4-FFF2-40B4-BE49-F238E27FC236}">
                <a16:creationId xmlns:a16="http://schemas.microsoft.com/office/drawing/2014/main" id="{594027A6-241D-0763-ED73-3D5EF25A4CA2}"/>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l="44475" r="18731"/>
          <a:stretch/>
        </p:blipFill>
        <p:spPr>
          <a:xfrm>
            <a:off x="8498947" y="298904"/>
            <a:ext cx="3211712" cy="5818340"/>
          </a:xfrm>
          <a:prstGeom prst="rect">
            <a:avLst/>
          </a:prstGeom>
        </p:spPr>
      </p:pic>
      <p:sp>
        <p:nvSpPr>
          <p:cNvPr id="11" name="Title">
            <a:extLst>
              <a:ext uri="{FF2B5EF4-FFF2-40B4-BE49-F238E27FC236}">
                <a16:creationId xmlns:a16="http://schemas.microsoft.com/office/drawing/2014/main" id="{1DDFB27E-DBD8-8B6B-2D46-6C3DEB58D73A}"/>
              </a:ext>
            </a:extLst>
          </p:cNvPr>
          <p:cNvSpPr txBox="1">
            <a:spLocks/>
          </p:cNvSpPr>
          <p:nvPr/>
        </p:nvSpPr>
        <p:spPr>
          <a:xfrm>
            <a:off x="1237246" y="725465"/>
            <a:ext cx="7059568" cy="721166"/>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legal name changes</a:t>
            </a:r>
          </a:p>
        </p:txBody>
      </p:sp>
    </p:spTree>
    <p:extLst>
      <p:ext uri="{BB962C8B-B14F-4D97-AF65-F5344CB8AC3E}">
        <p14:creationId xmlns:p14="http://schemas.microsoft.com/office/powerpoint/2010/main" val="45419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81;p15">
            <a:extLst>
              <a:ext uri="{FF2B5EF4-FFF2-40B4-BE49-F238E27FC236}">
                <a16:creationId xmlns:a16="http://schemas.microsoft.com/office/drawing/2014/main" id="{20AA9ADA-031E-EC61-E125-B88C76369299}"/>
              </a:ext>
            </a:extLst>
          </p:cNvPr>
          <p:cNvSpPr/>
          <p:nvPr/>
        </p:nvSpPr>
        <p:spPr>
          <a:xfrm>
            <a:off x="418725" y="2080405"/>
            <a:ext cx="10752083" cy="4067502"/>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8" name="Content Placeholder">
            <a:extLst>
              <a:ext uri="{FF2B5EF4-FFF2-40B4-BE49-F238E27FC236}">
                <a16:creationId xmlns:a16="http://schemas.microsoft.com/office/drawing/2014/main" id="{B5446D22-7657-8B45-512D-9098D4EA462F}"/>
              </a:ext>
            </a:extLst>
          </p:cNvPr>
          <p:cNvSpPr txBox="1">
            <a:spLocks/>
          </p:cNvSpPr>
          <p:nvPr/>
        </p:nvSpPr>
        <p:spPr>
          <a:xfrm>
            <a:off x="663180" y="2339989"/>
            <a:ext cx="7745712" cy="349726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If you are married or in a joint conjugal relationship, you are required to notify your partner or spouse about your name change and must complete Part 2</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If you are 16 or 17 and changing your own name, you will require the consent of every individual who holds legal custody over you and must complete Part 3</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If you have any outstanding law enforcement orders against you, have ever been convicted of a criminal offence, or have any pending criminal charges against you, you will need a police record check as part of your application</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 If you were born in another part of Canada and want a new birth certificate, you must contact the province or territory where you were born after you receive your change of name certificate</a:t>
            </a:r>
          </a:p>
        </p:txBody>
      </p:sp>
      <p:pic>
        <p:nvPicPr>
          <p:cNvPr id="3" name="Picture 2" descr="Pastel checklist and pencil">
            <a:extLst>
              <a:ext uri="{FF2B5EF4-FFF2-40B4-BE49-F238E27FC236}">
                <a16:creationId xmlns:a16="http://schemas.microsoft.com/office/drawing/2014/main" id="{37146CEF-1B79-E381-DA92-A25C64525D3B}"/>
              </a:ext>
            </a:extLst>
          </p:cNvPr>
          <p:cNvPicPr>
            <a:picLocks noChangeAspect="1"/>
          </p:cNvPicPr>
          <p:nvPr/>
        </p:nvPicPr>
        <p:blipFill rotWithShape="1">
          <a:blip r:embed="rId2">
            <a:extLst>
              <a:ext uri="{28A0092B-C50C-407E-A947-70E740481C1C}">
                <a14:useLocalDpi xmlns:a14="http://schemas.microsoft.com/office/drawing/2010/main" val="0"/>
              </a:ext>
            </a:extLst>
          </a:blip>
          <a:srcRect l="24808" t="7579" r="26495" b="11239"/>
          <a:stretch/>
        </p:blipFill>
        <p:spPr>
          <a:xfrm>
            <a:off x="8593080" y="672515"/>
            <a:ext cx="3363945" cy="4588417"/>
          </a:xfrm>
          <a:prstGeom prst="rect">
            <a:avLst/>
          </a:prstGeom>
        </p:spPr>
      </p:pic>
      <p:sp>
        <p:nvSpPr>
          <p:cNvPr id="4" name="Title">
            <a:extLst>
              <a:ext uri="{FF2B5EF4-FFF2-40B4-BE49-F238E27FC236}">
                <a16:creationId xmlns:a16="http://schemas.microsoft.com/office/drawing/2014/main" id="{ED78C236-3511-C1BC-AE1F-6D26E4F65704}"/>
              </a:ext>
            </a:extLst>
          </p:cNvPr>
          <p:cNvSpPr txBox="1">
            <a:spLocks/>
          </p:cNvSpPr>
          <p:nvPr/>
        </p:nvSpPr>
        <p:spPr>
          <a:xfrm>
            <a:off x="1493166" y="1400839"/>
            <a:ext cx="3677923" cy="479439"/>
          </a:xfrm>
          <a:prstGeom prst="rect">
            <a:avLst/>
          </a:prstGeom>
        </p:spPr>
        <p:txBody>
          <a:bodyPr vert="horz" lIns="91440" tIns="45720" rIns="91440" bIns="45720" rtlCol="0" anchor="t">
            <a:normAutofit fontScale="975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3000" dirty="0"/>
              <a:t>Additional sections</a:t>
            </a:r>
          </a:p>
        </p:txBody>
      </p:sp>
      <p:sp>
        <p:nvSpPr>
          <p:cNvPr id="5" name="Title">
            <a:extLst>
              <a:ext uri="{FF2B5EF4-FFF2-40B4-BE49-F238E27FC236}">
                <a16:creationId xmlns:a16="http://schemas.microsoft.com/office/drawing/2014/main" id="{0D9DD666-15C6-4AC6-910E-C5EA225E31DF}"/>
              </a:ext>
            </a:extLst>
          </p:cNvPr>
          <p:cNvSpPr txBox="1">
            <a:spLocks/>
          </p:cNvSpPr>
          <p:nvPr/>
        </p:nvSpPr>
        <p:spPr>
          <a:xfrm>
            <a:off x="1237246" y="725465"/>
            <a:ext cx="7059568" cy="721166"/>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legal name changes</a:t>
            </a:r>
          </a:p>
        </p:txBody>
      </p:sp>
    </p:spTree>
    <p:extLst>
      <p:ext uri="{BB962C8B-B14F-4D97-AF65-F5344CB8AC3E}">
        <p14:creationId xmlns:p14="http://schemas.microsoft.com/office/powerpoint/2010/main" val="1194743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81;p15">
            <a:extLst>
              <a:ext uri="{FF2B5EF4-FFF2-40B4-BE49-F238E27FC236}">
                <a16:creationId xmlns:a16="http://schemas.microsoft.com/office/drawing/2014/main" id="{20AA9ADA-031E-EC61-E125-B88C76369299}"/>
              </a:ext>
            </a:extLst>
          </p:cNvPr>
          <p:cNvSpPr/>
          <p:nvPr/>
        </p:nvSpPr>
        <p:spPr>
          <a:xfrm>
            <a:off x="555500" y="2122005"/>
            <a:ext cx="10752083" cy="4067502"/>
          </a:xfrm>
          <a:prstGeom prst="rect">
            <a:avLst/>
          </a:prstGeom>
          <a:solidFill>
            <a:schemeClr val="bg1">
              <a:alpha val="71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8" name="Content Placeholder">
            <a:extLst>
              <a:ext uri="{FF2B5EF4-FFF2-40B4-BE49-F238E27FC236}">
                <a16:creationId xmlns:a16="http://schemas.microsoft.com/office/drawing/2014/main" id="{B5446D22-7657-8B45-512D-9098D4EA462F}"/>
              </a:ext>
            </a:extLst>
          </p:cNvPr>
          <p:cNvSpPr txBox="1">
            <a:spLocks/>
          </p:cNvSpPr>
          <p:nvPr/>
        </p:nvSpPr>
        <p:spPr>
          <a:xfrm>
            <a:off x="782026" y="2365824"/>
            <a:ext cx="7894039" cy="3557832"/>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You will also require a guarantor who can prove that you have lived in Ontario for the 12 months prior to your application.</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In my experience, most applicants will use a medical professional for this category. However, there are several other options such as municipal clerks, school principals, and First Nations chiefs.</a:t>
            </a:r>
          </a:p>
          <a:p>
            <a:pPr marL="0" indent="0">
              <a:lnSpc>
                <a:spcPct val="120000"/>
              </a:lnSpc>
              <a:buFont typeface="Neue Haas Grotesk Text Pro" panose="020B0504020202020204" pitchFamily="34" charset="0"/>
              <a:buNone/>
            </a:pPr>
            <a:r>
              <a:rPr lang="en-CA" sz="1700" dirty="0">
                <a:latin typeface="Arial" panose="020B0604020202020204" pitchFamily="34" charset="0"/>
                <a:ea typeface="Arial" panose="020B0604020202020204" pitchFamily="34" charset="0"/>
              </a:rPr>
              <a:t>If you cannot find anyone that meets the requirements, you can use someone *other than a relative* who has known you for at least five years and can speak to your residency in Ontario for the past year.</a:t>
            </a:r>
          </a:p>
          <a:p>
            <a:pPr marL="0" indent="0">
              <a:lnSpc>
                <a:spcPct val="120000"/>
              </a:lnSpc>
              <a:buNone/>
            </a:pPr>
            <a:r>
              <a:rPr lang="en-CA" sz="1700" dirty="0">
                <a:solidFill>
                  <a:srgbClr val="000000"/>
                </a:solidFill>
                <a:effectLst/>
                <a:latin typeface="Arial" panose="020B0604020202020204" pitchFamily="34" charset="0"/>
                <a:ea typeface="Times New Roman" panose="02020603050405020304" pitchFamily="18" charset="0"/>
              </a:rPr>
              <a:t>Make sure you remove the Guarantor’s statement section and have the chosen individual complete and return it to you before you submit the application.</a:t>
            </a:r>
            <a:endParaRPr lang="en-CA" sz="1700" dirty="0">
              <a:effectLst/>
              <a:latin typeface="Times New Roman" panose="02020603050405020304" pitchFamily="18" charset="0"/>
              <a:ea typeface="Times New Roman" panose="02020603050405020304" pitchFamily="18" charset="0"/>
            </a:endParaRPr>
          </a:p>
          <a:p>
            <a:pPr marL="0" indent="0">
              <a:lnSpc>
                <a:spcPct val="120000"/>
              </a:lnSpc>
              <a:buFont typeface="Neue Haas Grotesk Text Pro" panose="020B0504020202020204" pitchFamily="34" charset="0"/>
              <a:buNone/>
            </a:pPr>
            <a:endParaRPr lang="en-CA" sz="1700" dirty="0">
              <a:latin typeface="Arial" panose="020B0604020202020204" pitchFamily="34" charset="0"/>
              <a:ea typeface="Arial" panose="020B0604020202020204" pitchFamily="34" charset="0"/>
            </a:endParaRPr>
          </a:p>
        </p:txBody>
      </p:sp>
      <p:sp>
        <p:nvSpPr>
          <p:cNvPr id="4" name="Title">
            <a:extLst>
              <a:ext uri="{FF2B5EF4-FFF2-40B4-BE49-F238E27FC236}">
                <a16:creationId xmlns:a16="http://schemas.microsoft.com/office/drawing/2014/main" id="{ED78C236-3511-C1BC-AE1F-6D26E4F65704}"/>
              </a:ext>
            </a:extLst>
          </p:cNvPr>
          <p:cNvSpPr txBox="1">
            <a:spLocks/>
          </p:cNvSpPr>
          <p:nvPr/>
        </p:nvSpPr>
        <p:spPr>
          <a:xfrm>
            <a:off x="1493166" y="1400839"/>
            <a:ext cx="3677923" cy="479439"/>
          </a:xfrm>
          <a:prstGeom prst="rect">
            <a:avLst/>
          </a:prstGeom>
        </p:spPr>
        <p:txBody>
          <a:bodyPr vert="horz" lIns="91440" tIns="45720" rIns="91440" bIns="45720" rtlCol="0" anchor="t">
            <a:normAutofit fontScale="90000"/>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3000" dirty="0"/>
              <a:t>Guarantor statement</a:t>
            </a:r>
          </a:p>
        </p:txBody>
      </p:sp>
      <p:sp>
        <p:nvSpPr>
          <p:cNvPr id="5" name="Title">
            <a:extLst>
              <a:ext uri="{FF2B5EF4-FFF2-40B4-BE49-F238E27FC236}">
                <a16:creationId xmlns:a16="http://schemas.microsoft.com/office/drawing/2014/main" id="{0D9DD666-15C6-4AC6-910E-C5EA225E31DF}"/>
              </a:ext>
            </a:extLst>
          </p:cNvPr>
          <p:cNvSpPr txBox="1">
            <a:spLocks/>
          </p:cNvSpPr>
          <p:nvPr/>
        </p:nvSpPr>
        <p:spPr>
          <a:xfrm>
            <a:off x="1237246" y="725465"/>
            <a:ext cx="7059568" cy="721166"/>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a:lstStyle>
          <a:p>
            <a:r>
              <a:rPr lang="en-US" sz="4000" dirty="0"/>
              <a:t>Ontario legal name changes</a:t>
            </a:r>
          </a:p>
        </p:txBody>
      </p:sp>
      <p:pic>
        <p:nvPicPr>
          <p:cNvPr id="2" name="Picture 1" descr="Sealed paper scrolls">
            <a:extLst>
              <a:ext uri="{FF2B5EF4-FFF2-40B4-BE49-F238E27FC236}">
                <a16:creationId xmlns:a16="http://schemas.microsoft.com/office/drawing/2014/main" id="{9DE74176-E6CA-F7BE-E78E-9093477B9146}"/>
              </a:ext>
            </a:extLst>
          </p:cNvPr>
          <p:cNvPicPr>
            <a:picLocks noChangeAspect="1"/>
          </p:cNvPicPr>
          <p:nvPr/>
        </p:nvPicPr>
        <p:blipFill>
          <a:blip r:embed="rId2">
            <a:extLst>
              <a:ext uri="{28A0092B-C50C-407E-A947-70E740481C1C}">
                <a14:useLocalDpi xmlns:a14="http://schemas.microsoft.com/office/drawing/2010/main" val="0"/>
              </a:ext>
            </a:extLst>
          </a:blip>
          <a:srcRect l="31490" r="31490"/>
          <a:stretch/>
        </p:blipFill>
        <p:spPr>
          <a:xfrm>
            <a:off x="8777087" y="527999"/>
            <a:ext cx="2928943" cy="5281130"/>
          </a:xfrm>
          <a:prstGeom prst="rect">
            <a:avLst/>
          </a:prstGeom>
        </p:spPr>
      </p:pic>
    </p:spTree>
    <p:extLst>
      <p:ext uri="{BB962C8B-B14F-4D97-AF65-F5344CB8AC3E}">
        <p14:creationId xmlns:p14="http://schemas.microsoft.com/office/powerpoint/2010/main" val="754912071"/>
      </p:ext>
    </p:extLst>
  </p:cSld>
  <p:clrMapOvr>
    <a:masterClrMapping/>
  </p:clrMapOvr>
</p:sld>
</file>

<file path=ppt/theme/theme1.xml><?xml version="1.0" encoding="utf-8"?>
<a:theme xmlns:a="http://schemas.openxmlformats.org/drawingml/2006/main" name="BjornVTI">
  <a:themeElements>
    <a:clrScheme name="AnalogousFromRegularSeedRightStep">
      <a:dk1>
        <a:srgbClr val="000000"/>
      </a:dk1>
      <a:lt1>
        <a:srgbClr val="FFFFFF"/>
      </a:lt1>
      <a:dk2>
        <a:srgbClr val="1C311D"/>
      </a:dk2>
      <a:lt2>
        <a:srgbClr val="F2F0F3"/>
      </a:lt2>
      <a:accent1>
        <a:srgbClr val="59B424"/>
      </a:accent1>
      <a:accent2>
        <a:srgbClr val="18B920"/>
      </a:accent2>
      <a:accent3>
        <a:srgbClr val="25B969"/>
      </a:accent3>
      <a:accent4>
        <a:srgbClr val="18B3A1"/>
      </a:accent4>
      <a:accent5>
        <a:srgbClr val="2DADE3"/>
      </a:accent5>
      <a:accent6>
        <a:srgbClr val="2053D2"/>
      </a:accent6>
      <a:hlink>
        <a:srgbClr val="903FBF"/>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TotalTime>
  <Words>3467</Words>
  <Application>Microsoft Macintosh PowerPoint</Application>
  <PresentationFormat>Widescreen</PresentationFormat>
  <Paragraphs>213</Paragraphs>
  <Slides>29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Neue Haas Grotesk Text Pro</vt:lpstr>
      <vt:lpstr>Times New Roman</vt:lpstr>
      <vt:lpstr>Wingdings</vt:lpstr>
      <vt:lpstr>BjornVTI</vt:lpstr>
      <vt:lpstr>Trans I.D. WORKSHOP</vt:lpstr>
      <vt:lpstr>Introduction</vt:lpstr>
      <vt:lpstr>PowerPoint Presentation</vt:lpstr>
      <vt:lpstr>A quick background on me</vt:lpstr>
      <vt:lpstr>Our itinerary today</vt:lpstr>
      <vt:lpstr>Ontario legal name changes</vt:lpstr>
      <vt:lpstr>Requirements</vt:lpstr>
      <vt:lpstr>PowerPoint Presentation</vt:lpstr>
      <vt:lpstr>PowerPoint Presentation</vt:lpstr>
      <vt:lpstr>Previous identity documents and additional requirements</vt:lpstr>
      <vt:lpstr>PowerPoint Presentation</vt:lpstr>
      <vt:lpstr>PowerPoint Presentation</vt:lpstr>
      <vt:lpstr>PowerPoint Presentation</vt:lpstr>
      <vt:lpstr>PowerPoint Presentation</vt:lpstr>
      <vt:lpstr>PowerPoint Presentation</vt:lpstr>
      <vt:lpstr>Ontario birth registrations &amp; certificates</vt:lpstr>
      <vt:lpstr>Requirements</vt:lpstr>
      <vt:lpstr>PowerPoint Presentation</vt:lpstr>
      <vt:lpstr>PowerPoint Presentation</vt:lpstr>
      <vt:lpstr>PowerPoint Presentation</vt:lpstr>
      <vt:lpstr>Driver’s licenses and photo cards</vt:lpstr>
      <vt:lpstr>Driver’s licenses and photo cards</vt:lpstr>
      <vt:lpstr>Travel documents</vt:lpstr>
      <vt:lpstr>Travel documents</vt:lpstr>
      <vt:lpstr>Ontario health cards</vt:lpstr>
      <vt:lpstr>Social Insurance Registry updates</vt:lpstr>
      <vt:lpstr>Canada Revenue Agency updates</vt:lpstr>
      <vt:lpstr>Other important updates</vt:lpstr>
      <vt:lpstr>Outro and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Sydney Gautreau</cp:lastModifiedBy>
  <cp:revision>11</cp:revision>
  <dcterms:created xsi:type="dcterms:W3CDTF">2023-11-28T15:42:18Z</dcterms:created>
  <dcterms:modified xsi:type="dcterms:W3CDTF">2023-11-28T20:58:32Z</dcterms:modified>
</cp:coreProperties>
</file>